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sldIdLst>
    <p:sldId id="256" r:id="rId2"/>
    <p:sldId id="257" r:id="rId3"/>
    <p:sldId id="275" r:id="rId4"/>
    <p:sldId id="258" r:id="rId5"/>
    <p:sldId id="273" r:id="rId6"/>
    <p:sldId id="259" r:id="rId7"/>
    <p:sldId id="262" r:id="rId8"/>
    <p:sldId id="261" r:id="rId9"/>
    <p:sldId id="263" r:id="rId10"/>
    <p:sldId id="265" r:id="rId11"/>
    <p:sldId id="264" r:id="rId12"/>
    <p:sldId id="267" r:id="rId13"/>
    <p:sldId id="270" r:id="rId14"/>
    <p:sldId id="274"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42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0403F8FB-FED6-42A3-AC30-E2B9594BE74F}" type="datetimeFigureOut">
              <a:rPr lang="en-US" smtClean="0"/>
              <a:pPr/>
              <a:t>4/11/2012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B81FF2A-C1DD-4C46-96C2-04A46F443E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03F8FB-FED6-42A3-AC30-E2B9594BE74F}"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1FF2A-C1DD-4C46-96C2-04A46F443E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03F8FB-FED6-42A3-AC30-E2B9594BE74F}"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1FF2A-C1DD-4C46-96C2-04A46F443E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03F8FB-FED6-42A3-AC30-E2B9594BE74F}"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1FF2A-C1DD-4C46-96C2-04A46F443E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403F8FB-FED6-42A3-AC30-E2B9594BE74F}"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1FF2A-C1DD-4C46-96C2-04A46F443E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03F8FB-FED6-42A3-AC30-E2B9594BE74F}" type="datetimeFigureOut">
              <a:rPr lang="en-US" smtClean="0"/>
              <a:pPr/>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1FF2A-C1DD-4C46-96C2-04A46F443E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0403F8FB-FED6-42A3-AC30-E2B9594BE74F}" type="datetimeFigureOut">
              <a:rPr lang="en-US" smtClean="0"/>
              <a:pPr/>
              <a:t>4/11/2012</a:t>
            </a:fld>
            <a:endParaRPr lang="en-US"/>
          </a:p>
        </p:txBody>
      </p:sp>
      <p:sp>
        <p:nvSpPr>
          <p:cNvPr id="27" name="Slide Number Placeholder 26"/>
          <p:cNvSpPr>
            <a:spLocks noGrp="1"/>
          </p:cNvSpPr>
          <p:nvPr>
            <p:ph type="sldNum" sz="quarter" idx="11"/>
          </p:nvPr>
        </p:nvSpPr>
        <p:spPr/>
        <p:txBody>
          <a:bodyPr rtlCol="0"/>
          <a:lstStyle/>
          <a:p>
            <a:fld id="{9B81FF2A-C1DD-4C46-96C2-04A46F443EA9}"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0403F8FB-FED6-42A3-AC30-E2B9594BE74F}" type="datetimeFigureOut">
              <a:rPr lang="en-US" smtClean="0"/>
              <a:pPr/>
              <a:t>4/11/2012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9B81FF2A-C1DD-4C46-96C2-04A46F443E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3F8FB-FED6-42A3-AC30-E2B9594BE74F}" type="datetimeFigureOut">
              <a:rPr lang="en-US" smtClean="0"/>
              <a:pPr/>
              <a:t>4/11/2012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81FF2A-C1DD-4C46-96C2-04A46F443E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03F8FB-FED6-42A3-AC30-E2B9594BE74F}" type="datetimeFigureOut">
              <a:rPr lang="en-US" smtClean="0"/>
              <a:pPr/>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1FF2A-C1DD-4C46-96C2-04A46F443E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403F8FB-FED6-42A3-AC30-E2B9594BE74F}" type="datetimeFigureOut">
              <a:rPr lang="en-US" smtClean="0"/>
              <a:pPr/>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1FF2A-C1DD-4C46-96C2-04A46F443E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403F8FB-FED6-42A3-AC30-E2B9594BE74F}" type="datetimeFigureOut">
              <a:rPr lang="en-US" smtClean="0"/>
              <a:pPr/>
              <a:t>4/11/2012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B81FF2A-C1DD-4C46-96C2-04A46F443E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tiff"/><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tiff"/><Relationship Id="rId7"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7.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458200" cy="3657600"/>
          </a:xfrm>
        </p:spPr>
        <p:txBody>
          <a:bodyPr>
            <a:noAutofit/>
          </a:bodyPr>
          <a:lstStyle/>
          <a:p>
            <a:pPr algn="ctr"/>
            <a:r>
              <a:rPr lang="en-US" sz="3200" b="1" dirty="0" smtClean="0">
                <a:latin typeface="Arial" pitchFamily="34" charset="0"/>
                <a:cs typeface="Arial" pitchFamily="34" charset="0"/>
              </a:rPr>
              <a:t>The Wiring Underneath: Developing an Interactive “Economy” in Youth Environmental Education Software</a:t>
            </a:r>
            <a:r>
              <a:rPr lang="en-US" sz="1200" b="1" dirty="0" smtClean="0">
                <a:latin typeface="Arial" pitchFamily="34" charset="0"/>
                <a:cs typeface="Arial" pitchFamily="34" charset="0"/>
              </a:rPr>
              <a:t/>
            </a:r>
            <a:br>
              <a:rPr lang="en-US" sz="1200" b="1" dirty="0" smtClean="0">
                <a:latin typeface="Arial" pitchFamily="34" charset="0"/>
                <a:cs typeface="Arial" pitchFamily="34" charset="0"/>
              </a:rPr>
            </a:br>
            <a:r>
              <a:rPr lang="en-US" sz="1200" b="1" dirty="0" smtClean="0">
                <a:latin typeface="Arial" pitchFamily="34" charset="0"/>
                <a:cs typeface="Arial" pitchFamily="34" charset="0"/>
              </a:rPr>
              <a:t/>
            </a:r>
            <a:br>
              <a:rPr lang="en-US" sz="1200" b="1" dirty="0" smtClean="0">
                <a:latin typeface="Arial" pitchFamily="34" charset="0"/>
                <a:cs typeface="Arial" pitchFamily="34" charset="0"/>
              </a:rPr>
            </a:br>
            <a:r>
              <a:rPr lang="en-US" sz="1800" dirty="0" smtClean="0">
                <a:latin typeface="Arial" pitchFamily="34" charset="0"/>
                <a:cs typeface="Arial" pitchFamily="34" charset="0"/>
              </a:rPr>
              <a:t>Presenter: James </a:t>
            </a:r>
            <a:r>
              <a:rPr lang="en-US" sz="1800" dirty="0" err="1" smtClean="0">
                <a:latin typeface="Arial" pitchFamily="34" charset="0"/>
                <a:cs typeface="Arial" pitchFamily="34" charset="0"/>
              </a:rPr>
              <a:t>Vancel</a:t>
            </a: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dirty="0" smtClean="0">
                <a:latin typeface="Arial" pitchFamily="34" charset="0"/>
                <a:cs typeface="Arial" pitchFamily="34" charset="0"/>
              </a:rPr>
              <a:t>Space Grant Mentor: Barron J. Orr, PhD</a:t>
            </a:r>
            <a:br>
              <a:rPr lang="en-US" sz="1800" dirty="0" smtClean="0">
                <a:latin typeface="Arial" pitchFamily="34" charset="0"/>
                <a:cs typeface="Arial" pitchFamily="34" charset="0"/>
              </a:rPr>
            </a:br>
            <a:r>
              <a:rPr lang="en-US" sz="1800" dirty="0" smtClean="0">
                <a:latin typeface="Arial" pitchFamily="34" charset="0"/>
                <a:cs typeface="Arial" pitchFamily="34" charset="0"/>
              </a:rPr>
              <a:t>Space Grant Symposium, University of Arizona</a:t>
            </a:r>
            <a:br>
              <a:rPr lang="en-US" sz="1800" dirty="0" smtClean="0">
                <a:latin typeface="Arial" pitchFamily="34" charset="0"/>
                <a:cs typeface="Arial" pitchFamily="34" charset="0"/>
              </a:rPr>
            </a:br>
            <a:r>
              <a:rPr lang="en-US" sz="1800" dirty="0" smtClean="0">
                <a:latin typeface="Arial" pitchFamily="34" charset="0"/>
                <a:cs typeface="Arial" pitchFamily="34" charset="0"/>
              </a:rPr>
              <a:t>April 21, 2012</a:t>
            </a:r>
            <a:br>
              <a:rPr lang="en-US" sz="1800" dirty="0" smtClean="0">
                <a:latin typeface="Arial" pitchFamily="34" charset="0"/>
                <a:cs typeface="Arial" pitchFamily="34" charset="0"/>
              </a:rPr>
            </a:b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dirty="0" smtClean="0">
                <a:latin typeface="Arial" pitchFamily="34" charset="0"/>
                <a:cs typeface="Arial" pitchFamily="34" charset="0"/>
              </a:rPr>
              <a:t>Special Acknowledgments: Kristin </a:t>
            </a:r>
            <a:r>
              <a:rPr lang="en-US" sz="1800" dirty="0" err="1" smtClean="0">
                <a:latin typeface="Arial" pitchFamily="34" charset="0"/>
                <a:cs typeface="Arial" pitchFamily="34" charset="0"/>
              </a:rPr>
              <a:t>Wisneski</a:t>
            </a:r>
            <a:r>
              <a:rPr lang="en-US" sz="1800" dirty="0" smtClean="0">
                <a:latin typeface="Arial" pitchFamily="34" charset="0"/>
                <a:cs typeface="Arial" pitchFamily="34" charset="0"/>
              </a:rPr>
              <a:t>, Nicholas Knutson, Irene Liang</a:t>
            </a:r>
            <a:r>
              <a:rPr lang="en-US" sz="3200" b="1" dirty="0" smtClean="0">
                <a:latin typeface="Arial" pitchFamily="34" charset="0"/>
                <a:cs typeface="Arial" pitchFamily="34" charset="0"/>
              </a:rPr>
              <a:t/>
            </a:r>
            <a:br>
              <a:rPr lang="en-US" sz="3200" b="1" dirty="0" smtClean="0">
                <a:latin typeface="Arial" pitchFamily="34" charset="0"/>
                <a:cs typeface="Arial" pitchFamily="34" charset="0"/>
              </a:rPr>
            </a:br>
            <a:endParaRPr lang="en-US" sz="3200" b="1" dirty="0">
              <a:latin typeface="Arial" pitchFamily="34" charset="0"/>
              <a:cs typeface="Arial" pitchFamily="34" charset="0"/>
            </a:endParaRPr>
          </a:p>
        </p:txBody>
      </p:sp>
      <p:sp>
        <p:nvSpPr>
          <p:cNvPr id="3" name="Subtitle 2"/>
          <p:cNvSpPr>
            <a:spLocks noGrp="1"/>
          </p:cNvSpPr>
          <p:nvPr>
            <p:ph type="subTitle" idx="1"/>
          </p:nvPr>
        </p:nvSpPr>
        <p:spPr>
          <a:xfrm>
            <a:off x="457200" y="4572000"/>
            <a:ext cx="8382000" cy="851938"/>
          </a:xfrm>
        </p:spPr>
        <p:txBody>
          <a:bodyPr>
            <a:normAutofit fontScale="62500" lnSpcReduction="20000"/>
          </a:bodyPr>
          <a:lstStyle/>
          <a:p>
            <a:r>
              <a:rPr lang="en-US" dirty="0" smtClean="0">
                <a:latin typeface="Arial" pitchFamily="34" charset="0"/>
                <a:cs typeface="Arial" pitchFamily="34" charset="0"/>
              </a:rPr>
              <a:t>Funding for this work was provided in part by NASA Space Grant and in part by USDA. The research and the development of the Akshen.org application suite are being supported by the U.S. Department of Agriculture (USDA) National Institute of Food and Agriculture (NIFA) National Research Initiative grant #2009-55215-05187.</a:t>
            </a:r>
          </a:p>
          <a:p>
            <a:endParaRPr lang="en-US" dirty="0">
              <a:latin typeface="Arial" pitchFamily="34" charset="0"/>
              <a:cs typeface="Arial"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60828" y="5781338"/>
            <a:ext cx="914401" cy="782866"/>
          </a:xfrm>
          <a:prstGeom prst="rect">
            <a:avLst/>
          </a:prstGeom>
        </p:spPr>
      </p:pic>
      <p:pic>
        <p:nvPicPr>
          <p:cNvPr id="5" name="Picture 4" descr="SpaceGrantLogo.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828800" y="5715000"/>
            <a:ext cx="685800" cy="915543"/>
          </a:xfrm>
          <a:prstGeom prst="rect">
            <a:avLst/>
          </a:prstGeom>
        </p:spPr>
      </p:pic>
      <p:pic>
        <p:nvPicPr>
          <p:cNvPr id="6" name="Picture 4"/>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127828" y="5891601"/>
            <a:ext cx="937714"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descr="SNRELogo.jp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4619349" y="5892216"/>
            <a:ext cx="1169429" cy="609600"/>
          </a:xfrm>
          <a:prstGeom prst="rect">
            <a:avLst/>
          </a:prstGeom>
        </p:spPr>
      </p:pic>
      <p:pic>
        <p:nvPicPr>
          <p:cNvPr id="8" name="Picture 7" descr="ARSCLogo.tif"/>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6371949" y="5771545"/>
            <a:ext cx="617028" cy="812966"/>
          </a:xfrm>
          <a:prstGeom prst="rect">
            <a:avLst/>
          </a:prstGeom>
        </p:spPr>
      </p:pic>
      <p:pic>
        <p:nvPicPr>
          <p:cNvPr id="9" name="Picture 8" descr="UALogo.png"/>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7696200" y="5791200"/>
            <a:ext cx="762000" cy="76771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914400"/>
          </a:xfrm>
        </p:spPr>
        <p:txBody>
          <a:bodyPr/>
          <a:lstStyle/>
          <a:p>
            <a:r>
              <a:rPr lang="en-US" dirty="0" smtClean="0">
                <a:latin typeface="Arial" pitchFamily="34" charset="0"/>
                <a:cs typeface="Arial" pitchFamily="34" charset="0"/>
              </a:rPr>
              <a:t>Structure: Financial System</a:t>
            </a:r>
            <a:endParaRPr lang="en-US" dirty="0">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990600" y="1175568"/>
            <a:ext cx="6834549" cy="5453832"/>
          </a:xfrm>
          <a:prstGeom prst="rect">
            <a:avLst/>
          </a:prstGeom>
          <a:noFill/>
          <a:ln w="9525">
            <a:noFill/>
            <a:miter lim="800000"/>
            <a:headEnd/>
            <a:tailEnd/>
          </a:ln>
        </p:spPr>
      </p:pic>
      <p:pic>
        <p:nvPicPr>
          <p:cNvPr id="6" name="Pictur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229600" y="6096000"/>
            <a:ext cx="914400" cy="92126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50" y="2456688"/>
            <a:ext cx="5162550" cy="4325112"/>
          </a:xfrm>
        </p:spPr>
        <p:txBody>
          <a:bodyPr>
            <a:normAutofit/>
          </a:bodyPr>
          <a:lstStyle/>
          <a:p>
            <a:pPr>
              <a:lnSpc>
                <a:spcPct val="150000"/>
              </a:lnSpc>
            </a:pPr>
            <a:r>
              <a:rPr lang="en-US" sz="2400" b="1" dirty="0" smtClean="0">
                <a:latin typeface="Arial" pitchFamily="34" charset="0"/>
                <a:cs typeface="Arial" pitchFamily="34" charset="0"/>
              </a:rPr>
              <a:t>Animator</a:t>
            </a:r>
            <a:r>
              <a:rPr lang="en-US" sz="2400" dirty="0" smtClean="0">
                <a:latin typeface="Arial" pitchFamily="34" charset="0"/>
                <a:cs typeface="Arial" pitchFamily="34" charset="0"/>
              </a:rPr>
              <a:t> (Media/Content)</a:t>
            </a:r>
          </a:p>
          <a:p>
            <a:pPr>
              <a:lnSpc>
                <a:spcPct val="150000"/>
              </a:lnSpc>
            </a:pPr>
            <a:r>
              <a:rPr lang="en-US" sz="2400" b="1" dirty="0" smtClean="0">
                <a:latin typeface="Arial" pitchFamily="34" charset="0"/>
                <a:cs typeface="Arial" pitchFamily="34" charset="0"/>
              </a:rPr>
              <a:t>Luminary</a:t>
            </a:r>
            <a:r>
              <a:rPr lang="en-US" sz="2400" dirty="0" smtClean="0">
                <a:latin typeface="Arial" pitchFamily="34" charset="0"/>
                <a:cs typeface="Arial" pitchFamily="34" charset="0"/>
              </a:rPr>
              <a:t> (Ideas/Brainstorming)</a:t>
            </a:r>
          </a:p>
          <a:p>
            <a:pPr>
              <a:lnSpc>
                <a:spcPct val="150000"/>
              </a:lnSpc>
            </a:pPr>
            <a:r>
              <a:rPr lang="en-US" sz="2400" b="1" dirty="0">
                <a:latin typeface="Arial" pitchFamily="34" charset="0"/>
                <a:cs typeface="Arial" pitchFamily="34" charset="0"/>
              </a:rPr>
              <a:t>Connector</a:t>
            </a:r>
            <a:r>
              <a:rPr lang="en-US" sz="2400" dirty="0">
                <a:latin typeface="Arial" pitchFamily="34" charset="0"/>
                <a:cs typeface="Arial" pitchFamily="34" charset="0"/>
              </a:rPr>
              <a:t> (Collaboration</a:t>
            </a:r>
            <a:r>
              <a:rPr lang="en-US" sz="2400" dirty="0" smtClean="0">
                <a:latin typeface="Arial" pitchFamily="34" charset="0"/>
                <a:cs typeface="Arial" pitchFamily="34" charset="0"/>
              </a:rPr>
              <a:t>)</a:t>
            </a:r>
          </a:p>
          <a:p>
            <a:pPr>
              <a:lnSpc>
                <a:spcPct val="150000"/>
              </a:lnSpc>
            </a:pPr>
            <a:r>
              <a:rPr lang="en-US" sz="2400" b="1" dirty="0" smtClean="0">
                <a:latin typeface="Arial" pitchFamily="34" charset="0"/>
                <a:cs typeface="Arial" pitchFamily="34" charset="0"/>
              </a:rPr>
              <a:t>Entrepreneur</a:t>
            </a:r>
            <a:r>
              <a:rPr lang="en-US" sz="2400" dirty="0" smtClean="0">
                <a:latin typeface="Arial" pitchFamily="34" charset="0"/>
                <a:cs typeface="Arial" pitchFamily="34" charset="0"/>
              </a:rPr>
              <a:t> (Leadership)</a:t>
            </a:r>
          </a:p>
          <a:p>
            <a:r>
              <a:rPr lang="en-US" sz="2400" b="1" dirty="0" smtClean="0">
                <a:latin typeface="Arial" pitchFamily="34" charset="0"/>
                <a:cs typeface="Arial" pitchFamily="34" charset="0"/>
              </a:rPr>
              <a:t>Ambassador</a:t>
            </a:r>
            <a:r>
              <a:rPr lang="en-US" sz="2400" dirty="0">
                <a:latin typeface="Arial" pitchFamily="34" charset="0"/>
                <a:cs typeface="Arial" pitchFamily="34" charset="0"/>
              </a:rPr>
              <a:t/>
            </a:r>
            <a:br>
              <a:rPr lang="en-US" sz="2400" dirty="0">
                <a:latin typeface="Arial" pitchFamily="34" charset="0"/>
                <a:cs typeface="Arial" pitchFamily="34" charset="0"/>
              </a:rPr>
            </a:br>
            <a:r>
              <a:rPr lang="en-US" sz="2400" dirty="0" smtClean="0">
                <a:latin typeface="Arial" pitchFamily="34" charset="0"/>
                <a:cs typeface="Arial" pitchFamily="34" charset="0"/>
              </a:rPr>
              <a:t>(Communication/Participation)</a:t>
            </a:r>
          </a:p>
          <a:p>
            <a:pPr>
              <a:lnSpc>
                <a:spcPct val="150000"/>
              </a:lnSpc>
            </a:pPr>
            <a:r>
              <a:rPr lang="en-US" sz="2400" b="1" dirty="0">
                <a:latin typeface="Arial" pitchFamily="34" charset="0"/>
                <a:cs typeface="Arial" pitchFamily="34" charset="0"/>
              </a:rPr>
              <a:t>Catalyzer</a:t>
            </a:r>
            <a:r>
              <a:rPr lang="en-US" sz="2400" dirty="0">
                <a:latin typeface="Arial" pitchFamily="34" charset="0"/>
                <a:cs typeface="Arial" pitchFamily="34" charset="0"/>
              </a:rPr>
              <a:t> (Action)</a:t>
            </a:r>
          </a:p>
          <a:p>
            <a:endParaRPr lang="en-US" dirty="0">
              <a:latin typeface="Arial" pitchFamily="34" charset="0"/>
              <a:cs typeface="Arial" pitchFamily="34" charset="0"/>
            </a:endParaRPr>
          </a:p>
        </p:txBody>
      </p:sp>
      <p:sp>
        <p:nvSpPr>
          <p:cNvPr id="4" name="Title 1"/>
          <p:cNvSpPr>
            <a:spLocks noGrp="1"/>
          </p:cNvSpPr>
          <p:nvPr>
            <p:ph type="title"/>
          </p:nvPr>
        </p:nvSpPr>
        <p:spPr>
          <a:xfrm>
            <a:off x="457200" y="609600"/>
            <a:ext cx="8229600" cy="1066800"/>
          </a:xfrm>
        </p:spPr>
        <p:txBody>
          <a:bodyPr>
            <a:normAutofit/>
          </a:bodyPr>
          <a:lstStyle/>
          <a:p>
            <a:r>
              <a:rPr lang="en-US" dirty="0" smtClean="0">
                <a:latin typeface="Arial" pitchFamily="34" charset="0"/>
                <a:cs typeface="Arial" pitchFamily="34" charset="0"/>
              </a:rPr>
              <a:t>Badges</a:t>
            </a:r>
            <a:r>
              <a:rPr lang="en-US" dirty="0">
                <a:latin typeface="Arial" pitchFamily="34" charset="0"/>
                <a:cs typeface="Arial" pitchFamily="34" charset="0"/>
              </a:rPr>
              <a:t> </a:t>
            </a:r>
            <a:r>
              <a:rPr lang="en-US" dirty="0" smtClean="0">
                <a:latin typeface="Arial" pitchFamily="34" charset="0"/>
                <a:cs typeface="Arial" pitchFamily="34" charset="0"/>
              </a:rPr>
              <a:t>for Self-Assessment</a:t>
            </a:r>
            <a:endParaRPr lang="en-US" dirty="0">
              <a:latin typeface="Arial" pitchFamily="34" charset="0"/>
              <a:cs typeface="Arial"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381000" y="1752599"/>
            <a:ext cx="3143250" cy="4676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229600" y="6096000"/>
            <a:ext cx="914400" cy="92126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229600" cy="1066800"/>
          </a:xfrm>
        </p:spPr>
        <p:txBody>
          <a:bodyPr>
            <a:normAutofit/>
          </a:bodyPr>
          <a:lstStyle/>
          <a:p>
            <a:r>
              <a:rPr lang="en-US" dirty="0" smtClean="0">
                <a:latin typeface="Arial" pitchFamily="34" charset="0"/>
                <a:cs typeface="Arial" pitchFamily="34" charset="0"/>
              </a:rPr>
              <a:t>Results: Group-Focused Approach</a:t>
            </a:r>
            <a:endParaRPr lang="en-US" dirty="0">
              <a:latin typeface="Arial" pitchFamily="34" charset="0"/>
              <a:cs typeface="Arial" pitchFamily="34" charset="0"/>
            </a:endParaRPr>
          </a:p>
        </p:txBody>
      </p:sp>
      <p:pic>
        <p:nvPicPr>
          <p:cNvPr id="18" name="Picture 17"/>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8229600" y="6096000"/>
            <a:ext cx="914400" cy="921263"/>
          </a:xfrm>
          <a:prstGeom prst="rect">
            <a:avLst/>
          </a:prstGeom>
        </p:spPr>
      </p:pic>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822493" y="1600200"/>
            <a:ext cx="3372471" cy="494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lstStyle/>
          <a:p>
            <a:endParaRPr lang="en-US"/>
          </a:p>
        </p:txBody>
      </p:sp>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838200" y="1600200"/>
            <a:ext cx="3477132" cy="505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74336"/>
          </a:xfrm>
        </p:spPr>
        <p:txBody>
          <a:bodyPr>
            <a:normAutofit lnSpcReduction="10000"/>
          </a:bodyPr>
          <a:lstStyle/>
          <a:p>
            <a:r>
              <a:rPr lang="en-US" dirty="0">
                <a:latin typeface="Arial" pitchFamily="34" charset="0"/>
                <a:cs typeface="Arial" pitchFamily="34" charset="0"/>
              </a:rPr>
              <a:t>Preliminary results show:</a:t>
            </a:r>
          </a:p>
          <a:p>
            <a:pPr lvl="1"/>
            <a:r>
              <a:rPr lang="en-US" dirty="0">
                <a:solidFill>
                  <a:schemeClr val="tx1"/>
                </a:solidFill>
                <a:latin typeface="Arial" pitchFamily="34" charset="0"/>
                <a:cs typeface="Arial" pitchFamily="34" charset="0"/>
              </a:rPr>
              <a:t>An internal economy incentivizes participation and promotes spread.</a:t>
            </a:r>
          </a:p>
          <a:p>
            <a:pPr lvl="1"/>
            <a:r>
              <a:rPr lang="en-US" dirty="0">
                <a:solidFill>
                  <a:schemeClr val="tx1"/>
                </a:solidFill>
                <a:latin typeface="Arial" pitchFamily="34" charset="0"/>
                <a:cs typeface="Arial" pitchFamily="34" charset="0"/>
              </a:rPr>
              <a:t>Negative externalities (unhealthy competition, rivalry, stratifying members) can be minimized, if accounted for in advance</a:t>
            </a:r>
          </a:p>
          <a:p>
            <a:pPr lvl="1"/>
            <a:r>
              <a:rPr lang="en-US" dirty="0">
                <a:solidFill>
                  <a:schemeClr val="tx1"/>
                </a:solidFill>
                <a:latin typeface="Arial" pitchFamily="34" charset="0"/>
                <a:cs typeface="Arial" pitchFamily="34" charset="0"/>
              </a:rPr>
              <a:t>The economy can actually promote several learning outcomes</a:t>
            </a:r>
          </a:p>
          <a:p>
            <a:pPr lvl="2"/>
            <a:r>
              <a:rPr lang="en-US" dirty="0">
                <a:solidFill>
                  <a:schemeClr val="tx1"/>
                </a:solidFill>
                <a:latin typeface="Arial" pitchFamily="34" charset="0"/>
                <a:cs typeface="Arial" pitchFamily="34" charset="0"/>
              </a:rPr>
              <a:t>Accountability</a:t>
            </a:r>
          </a:p>
          <a:p>
            <a:pPr lvl="2"/>
            <a:r>
              <a:rPr lang="en-US" dirty="0">
                <a:solidFill>
                  <a:schemeClr val="tx1"/>
                </a:solidFill>
                <a:latin typeface="Arial" pitchFamily="34" charset="0"/>
                <a:cs typeface="Arial" pitchFamily="34" charset="0"/>
              </a:rPr>
              <a:t>Responsibility</a:t>
            </a:r>
          </a:p>
          <a:p>
            <a:pPr lvl="2"/>
            <a:r>
              <a:rPr lang="en-US" dirty="0">
                <a:solidFill>
                  <a:schemeClr val="tx1"/>
                </a:solidFill>
                <a:latin typeface="Arial" pitchFamily="34" charset="0"/>
                <a:cs typeface="Arial" pitchFamily="34" charset="0"/>
              </a:rPr>
              <a:t>Skill-sets</a:t>
            </a:r>
          </a:p>
          <a:p>
            <a:pPr lvl="2"/>
            <a:r>
              <a:rPr lang="en-US" dirty="0">
                <a:solidFill>
                  <a:schemeClr val="tx1"/>
                </a:solidFill>
                <a:latin typeface="Arial" pitchFamily="34" charset="0"/>
                <a:cs typeface="Arial" pitchFamily="34" charset="0"/>
              </a:rPr>
              <a:t>Self-assessment</a:t>
            </a:r>
          </a:p>
          <a:p>
            <a:pPr lvl="1">
              <a:buNone/>
            </a:pPr>
            <a:endParaRPr lang="en-US" dirty="0" smtClean="0">
              <a:latin typeface="Arial" pitchFamily="34" charset="0"/>
              <a:cs typeface="Arial" pitchFamily="34" charset="0"/>
            </a:endParaRPr>
          </a:p>
        </p:txBody>
      </p:sp>
      <p:sp>
        <p:nvSpPr>
          <p:cNvPr id="4" name="Title 1"/>
          <p:cNvSpPr>
            <a:spLocks noGrp="1"/>
          </p:cNvSpPr>
          <p:nvPr>
            <p:ph type="title"/>
          </p:nvPr>
        </p:nvSpPr>
        <p:spPr>
          <a:xfrm>
            <a:off x="457200" y="609600"/>
            <a:ext cx="8229600" cy="1066800"/>
          </a:xfrm>
        </p:spPr>
        <p:txBody>
          <a:bodyPr/>
          <a:lstStyle/>
          <a:p>
            <a:r>
              <a:rPr lang="en-US" dirty="0" smtClean="0">
                <a:latin typeface="Arial" pitchFamily="34" charset="0"/>
                <a:cs typeface="Arial" pitchFamily="34" charset="0"/>
              </a:rPr>
              <a:t>Conclusions</a:t>
            </a:r>
            <a:endParaRPr lang="en-US" dirty="0">
              <a:latin typeface="Arial" pitchFamily="34" charset="0"/>
              <a:cs typeface="Arial"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8229600" y="6096000"/>
            <a:ext cx="914400" cy="92126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74336"/>
          </a:xfrm>
        </p:spPr>
        <p:txBody>
          <a:bodyPr>
            <a:normAutofit/>
          </a:bodyPr>
          <a:lstStyle/>
          <a:p>
            <a:r>
              <a:rPr lang="en-US" sz="3000" dirty="0" smtClean="0">
                <a:latin typeface="Arial" pitchFamily="34" charset="0"/>
                <a:cs typeface="Arial" pitchFamily="34" charset="0"/>
              </a:rPr>
              <a:t>Many characteristics of “virtual economies” </a:t>
            </a:r>
            <a:r>
              <a:rPr lang="en-US" sz="3000" b="1" dirty="0" smtClean="0">
                <a:latin typeface="Arial" pitchFamily="34" charset="0"/>
                <a:cs typeface="Arial" pitchFamily="34" charset="0"/>
              </a:rPr>
              <a:t>can</a:t>
            </a:r>
            <a:r>
              <a:rPr lang="en-US" sz="3000" dirty="0" smtClean="0">
                <a:latin typeface="Arial" pitchFamily="34" charset="0"/>
                <a:cs typeface="Arial" pitchFamily="34" charset="0"/>
              </a:rPr>
              <a:t> be applied to learning software and thus applications </a:t>
            </a:r>
            <a:r>
              <a:rPr lang="en-US" sz="3000" dirty="0">
                <a:latin typeface="Arial" pitchFamily="34" charset="0"/>
                <a:cs typeface="Arial" pitchFamily="34" charset="0"/>
              </a:rPr>
              <a:t>of virtual economies should be encouraged, albeit tactfully in educational software.</a:t>
            </a:r>
          </a:p>
          <a:p>
            <a:endParaRPr lang="en-US" dirty="0">
              <a:latin typeface="Arial" pitchFamily="34" charset="0"/>
              <a:cs typeface="Arial" pitchFamily="34" charset="0"/>
            </a:endParaRPr>
          </a:p>
          <a:p>
            <a:pPr lvl="1">
              <a:buNone/>
            </a:pPr>
            <a:endParaRPr lang="en-US" dirty="0" smtClean="0">
              <a:latin typeface="Arial" pitchFamily="34" charset="0"/>
              <a:cs typeface="Arial" pitchFamily="34" charset="0"/>
            </a:endParaRPr>
          </a:p>
        </p:txBody>
      </p:sp>
      <p:sp>
        <p:nvSpPr>
          <p:cNvPr id="4" name="Title 1"/>
          <p:cNvSpPr>
            <a:spLocks noGrp="1"/>
          </p:cNvSpPr>
          <p:nvPr>
            <p:ph type="title"/>
          </p:nvPr>
        </p:nvSpPr>
        <p:spPr>
          <a:xfrm>
            <a:off x="457200" y="609600"/>
            <a:ext cx="8229600" cy="1066800"/>
          </a:xfrm>
        </p:spPr>
        <p:txBody>
          <a:bodyPr/>
          <a:lstStyle/>
          <a:p>
            <a:r>
              <a:rPr lang="en-US" dirty="0" smtClean="0">
                <a:latin typeface="Arial" pitchFamily="34" charset="0"/>
                <a:cs typeface="Arial" pitchFamily="34" charset="0"/>
              </a:rPr>
              <a:t>Conclusions</a:t>
            </a:r>
            <a:endParaRPr lang="en-US" dirty="0">
              <a:latin typeface="Arial" pitchFamily="34" charset="0"/>
              <a:cs typeface="Arial"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8229600" y="6096000"/>
            <a:ext cx="914400" cy="921263"/>
          </a:xfrm>
          <a:prstGeom prst="rect">
            <a:avLst/>
          </a:prstGeom>
        </p:spPr>
      </p:pic>
    </p:spTree>
    <p:extLst>
      <p:ext uri="{BB962C8B-B14F-4D97-AF65-F5344CB8AC3E}">
        <p14:creationId xmlns:p14="http://schemas.microsoft.com/office/powerpoint/2010/main" xmlns="" val="3264250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229600" cy="1066800"/>
          </a:xfrm>
        </p:spPr>
        <p:txBody>
          <a:bodyPr/>
          <a:lstStyle/>
          <a:p>
            <a:r>
              <a:rPr lang="en-US" dirty="0" smtClean="0">
                <a:latin typeface="Arial" pitchFamily="34" charset="0"/>
                <a:cs typeface="Arial" pitchFamily="34" charset="0"/>
              </a:rPr>
              <a:t>Acknowledgments</a:t>
            </a:r>
            <a:endParaRPr lang="en-US" dirty="0">
              <a:latin typeface="Arial" pitchFamily="34" charset="0"/>
              <a:cs typeface="Arial" pitchFamily="34" charset="0"/>
            </a:endParaRPr>
          </a:p>
        </p:txBody>
      </p:sp>
      <p:sp>
        <p:nvSpPr>
          <p:cNvPr id="5" name="Content Placeholder 2"/>
          <p:cNvSpPr>
            <a:spLocks noGrp="1"/>
          </p:cNvSpPr>
          <p:nvPr>
            <p:ph idx="1"/>
          </p:nvPr>
        </p:nvSpPr>
        <p:spPr>
          <a:xfrm>
            <a:off x="609600" y="1905000"/>
            <a:ext cx="4495800" cy="3505200"/>
          </a:xfrm>
          <a:noFill/>
        </p:spPr>
        <p:txBody>
          <a:bodyPr numCol="1">
            <a:normAutofit fontScale="92500" lnSpcReduction="10000"/>
          </a:bodyPr>
          <a:lstStyle/>
          <a:p>
            <a:r>
              <a:rPr lang="en-US" sz="2300" dirty="0" smtClean="0">
                <a:latin typeface="Arial" pitchFamily="34" charset="0"/>
                <a:cs typeface="Arial" pitchFamily="34" charset="0"/>
              </a:rPr>
              <a:t>Barron Orr, PhD</a:t>
            </a:r>
          </a:p>
          <a:p>
            <a:r>
              <a:rPr lang="en-US" sz="2300" dirty="0" smtClean="0">
                <a:latin typeface="Arial" pitchFamily="34" charset="0"/>
                <a:cs typeface="Arial" pitchFamily="34" charset="0"/>
              </a:rPr>
              <a:t>Kristin </a:t>
            </a:r>
            <a:r>
              <a:rPr lang="en-US" sz="2300" dirty="0" err="1" smtClean="0">
                <a:latin typeface="Arial" pitchFamily="34" charset="0"/>
                <a:cs typeface="Arial" pitchFamily="34" charset="0"/>
              </a:rPr>
              <a:t>Wisneski</a:t>
            </a:r>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Nicholas Knutson</a:t>
            </a:r>
          </a:p>
          <a:p>
            <a:r>
              <a:rPr lang="en-US" sz="2300" dirty="0" smtClean="0">
                <a:latin typeface="Arial" pitchFamily="34" charset="0"/>
                <a:cs typeface="Arial" pitchFamily="34" charset="0"/>
              </a:rPr>
              <a:t>Irene Liang</a:t>
            </a:r>
          </a:p>
          <a:p>
            <a:pPr>
              <a:lnSpc>
                <a:spcPct val="120000"/>
              </a:lnSpc>
            </a:pPr>
            <a:endParaRPr lang="en-US" sz="2300" dirty="0" smtClean="0">
              <a:latin typeface="Arial" pitchFamily="34" charset="0"/>
              <a:cs typeface="Arial" pitchFamily="34" charset="0"/>
            </a:endParaRPr>
          </a:p>
          <a:p>
            <a:r>
              <a:rPr lang="en-US" sz="2300" dirty="0" err="1" smtClean="0">
                <a:latin typeface="Arial" pitchFamily="34" charset="0"/>
                <a:cs typeface="Arial" pitchFamily="34" charset="0"/>
              </a:rPr>
              <a:t>Nirav</a:t>
            </a:r>
            <a:r>
              <a:rPr lang="en-US" sz="2300" dirty="0" smtClean="0">
                <a:latin typeface="Arial" pitchFamily="34" charset="0"/>
                <a:cs typeface="Arial" pitchFamily="34" charset="0"/>
              </a:rPr>
              <a:t> C. Merchant</a:t>
            </a:r>
          </a:p>
          <a:p>
            <a:r>
              <a:rPr lang="en-US" sz="2300" dirty="0" smtClean="0">
                <a:latin typeface="Arial" pitchFamily="34" charset="0"/>
                <a:cs typeface="Arial" pitchFamily="34" charset="0"/>
              </a:rPr>
              <a:t>Damian Hammond</a:t>
            </a:r>
          </a:p>
          <a:p>
            <a:r>
              <a:rPr lang="en-US" sz="2300" dirty="0" smtClean="0">
                <a:latin typeface="Arial" pitchFamily="34" charset="0"/>
                <a:cs typeface="Arial" pitchFamily="34" charset="0"/>
              </a:rPr>
              <a:t>Dave </a:t>
            </a:r>
            <a:r>
              <a:rPr lang="en-US" sz="2300" dirty="0" err="1" smtClean="0">
                <a:latin typeface="Arial" pitchFamily="34" charset="0"/>
                <a:cs typeface="Arial" pitchFamily="34" charset="0"/>
              </a:rPr>
              <a:t>Parizek</a:t>
            </a:r>
            <a:endParaRPr lang="en-US" sz="2300" dirty="0" smtClean="0">
              <a:latin typeface="Arial" pitchFamily="34" charset="0"/>
              <a:cs typeface="Arial" pitchFamily="34" charset="0"/>
            </a:endParaRPr>
          </a:p>
          <a:p>
            <a:endParaRPr lang="en-US" sz="2300" dirty="0" smtClean="0">
              <a:latin typeface="Arial" pitchFamily="34" charset="0"/>
              <a:cs typeface="Arial" pitchFamily="34" charset="0"/>
            </a:endParaRPr>
          </a:p>
          <a:p>
            <a:r>
              <a:rPr lang="en-US" sz="2300" dirty="0" smtClean="0">
                <a:latin typeface="Arial" pitchFamily="34" charset="0"/>
                <a:cs typeface="Arial" pitchFamily="34" charset="0"/>
              </a:rPr>
              <a:t>Stealth Health Investigators</a:t>
            </a:r>
          </a:p>
          <a:p>
            <a:endParaRPr lang="en-US" dirty="0" smtClean="0">
              <a:latin typeface="Arial" pitchFamily="34" charset="0"/>
              <a:cs typeface="Arial" pitchFamily="34"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8229600" y="6096000"/>
            <a:ext cx="914400" cy="921263"/>
          </a:xfrm>
          <a:prstGeom prst="rect">
            <a:avLst/>
          </a:prstGeom>
        </p:spPr>
      </p:pic>
      <p:pic>
        <p:nvPicPr>
          <p:cNvPr id="8" name="Picture 13"/>
          <p:cNvPicPr>
            <a:picLocks noChangeAspect="1" noChangeArrowheads="1"/>
          </p:cNvPicPr>
          <p:nvPr/>
        </p:nvPicPr>
        <p:blipFill>
          <a:blip r:embed="rId3" cstate="print"/>
          <a:srcRect/>
          <a:stretch>
            <a:fillRect/>
          </a:stretch>
        </p:blipFill>
        <p:spPr bwMode="auto">
          <a:xfrm>
            <a:off x="5638800" y="762000"/>
            <a:ext cx="609600" cy="514350"/>
          </a:xfrm>
          <a:prstGeom prst="rect">
            <a:avLst/>
          </a:prstGeom>
          <a:noFill/>
          <a:ln w="9525">
            <a:noFill/>
            <a:miter lim="800000"/>
            <a:headEnd/>
            <a:tailEnd/>
          </a:ln>
          <a:effectLst/>
        </p:spPr>
      </p:pic>
      <p:pic>
        <p:nvPicPr>
          <p:cNvPr id="9" name="Picture 12"/>
          <p:cNvPicPr>
            <a:picLocks noChangeAspect="1" noChangeArrowheads="1"/>
          </p:cNvPicPr>
          <p:nvPr/>
        </p:nvPicPr>
        <p:blipFill>
          <a:blip r:embed="rId4" cstate="print"/>
          <a:srcRect/>
          <a:stretch>
            <a:fillRect/>
          </a:stretch>
        </p:blipFill>
        <p:spPr bwMode="auto">
          <a:xfrm>
            <a:off x="6553200" y="685800"/>
            <a:ext cx="600075" cy="592137"/>
          </a:xfrm>
          <a:prstGeom prst="rect">
            <a:avLst/>
          </a:prstGeom>
          <a:noFill/>
          <a:ln w="9525">
            <a:noFill/>
            <a:miter lim="800000"/>
            <a:headEnd/>
            <a:tailEnd/>
          </a:ln>
          <a:effectLst/>
        </p:spPr>
      </p:pic>
      <p:pic>
        <p:nvPicPr>
          <p:cNvPr id="10" name="Picture 36"/>
          <p:cNvPicPr>
            <a:picLocks noChangeAspect="1" noChangeArrowheads="1"/>
          </p:cNvPicPr>
          <p:nvPr/>
        </p:nvPicPr>
        <p:blipFill>
          <a:blip r:embed="rId5" cstate="print"/>
          <a:srcRect/>
          <a:stretch>
            <a:fillRect/>
          </a:stretch>
        </p:blipFill>
        <p:spPr bwMode="auto">
          <a:xfrm>
            <a:off x="7696200" y="685800"/>
            <a:ext cx="1066800" cy="431800"/>
          </a:xfrm>
          <a:prstGeom prst="rect">
            <a:avLst/>
          </a:prstGeom>
          <a:noFill/>
          <a:ln w="9525">
            <a:noFill/>
            <a:miter lim="800000"/>
            <a:headEnd/>
            <a:tailEnd/>
          </a:ln>
          <a:effectLst/>
        </p:spPr>
      </p:pic>
      <p:sp>
        <p:nvSpPr>
          <p:cNvPr id="11" name="Rectangle 10"/>
          <p:cNvSpPr/>
          <p:nvPr/>
        </p:nvSpPr>
        <p:spPr>
          <a:xfrm>
            <a:off x="5181600" y="1447800"/>
            <a:ext cx="3962400" cy="4795159"/>
          </a:xfrm>
          <a:prstGeom prst="rect">
            <a:avLst/>
          </a:prstGeom>
        </p:spPr>
        <p:txBody>
          <a:bodyPr wrap="square">
            <a:spAutoFit/>
          </a:bodyPr>
          <a:lstStyle/>
          <a:p>
            <a:pPr marL="342900" lvl="0" indent="-342900">
              <a:spcBef>
                <a:spcPct val="20000"/>
              </a:spcBef>
              <a:buFont typeface="Arial" pitchFamily="34" charset="0"/>
              <a:buChar char="•"/>
              <a:defRPr/>
            </a:pPr>
            <a:r>
              <a:rPr lang="en-US" sz="2000" dirty="0" smtClean="0">
                <a:latin typeface="Arial" pitchFamily="34" charset="0"/>
                <a:cs typeface="Arial" pitchFamily="34" charset="0"/>
              </a:rPr>
              <a:t>Ironwood Tree Experience</a:t>
            </a:r>
          </a:p>
          <a:p>
            <a:pPr lvl="2"/>
            <a:r>
              <a:rPr lang="en-US" sz="1600" dirty="0" err="1" smtClean="0">
                <a:latin typeface="Arial" pitchFamily="34" charset="0"/>
                <a:cs typeface="Arial" pitchFamily="34" charset="0"/>
              </a:rPr>
              <a:t>Poli</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Joshevama</a:t>
            </a:r>
            <a:endParaRPr lang="en-US" sz="1600" dirty="0" smtClean="0">
              <a:latin typeface="Arial" pitchFamily="34" charset="0"/>
              <a:cs typeface="Arial" pitchFamily="34" charset="0"/>
            </a:endParaRPr>
          </a:p>
          <a:p>
            <a:pPr lvl="2"/>
            <a:r>
              <a:rPr lang="en-US" sz="1600" dirty="0" err="1" smtClean="0">
                <a:latin typeface="Arial" pitchFamily="34" charset="0"/>
                <a:cs typeface="Arial" pitchFamily="34" charset="0"/>
              </a:rPr>
              <a:t>Alegria</a:t>
            </a:r>
            <a:r>
              <a:rPr lang="en-US" sz="1600" dirty="0" smtClean="0">
                <a:latin typeface="Arial" pitchFamily="34" charset="0"/>
                <a:cs typeface="Arial" pitchFamily="34" charset="0"/>
              </a:rPr>
              <a:t> Gray</a:t>
            </a:r>
          </a:p>
          <a:p>
            <a:pPr lvl="2"/>
            <a:r>
              <a:rPr lang="en-US" sz="1600" dirty="0" smtClean="0">
                <a:latin typeface="Arial" pitchFamily="34" charset="0"/>
                <a:cs typeface="Arial" pitchFamily="34" charset="0"/>
              </a:rPr>
              <a:t>Katie Martinez</a:t>
            </a:r>
          </a:p>
          <a:p>
            <a:pPr lvl="2"/>
            <a:r>
              <a:rPr lang="en-US" sz="1600" dirty="0" smtClean="0">
                <a:latin typeface="Arial" pitchFamily="34" charset="0"/>
                <a:cs typeface="Arial" pitchFamily="34" charset="0"/>
              </a:rPr>
              <a:t>Matt Clark</a:t>
            </a:r>
          </a:p>
          <a:p>
            <a:pPr lvl="2"/>
            <a:r>
              <a:rPr lang="en-US" sz="1600" dirty="0" smtClean="0">
                <a:latin typeface="Arial" pitchFamily="34" charset="0"/>
                <a:cs typeface="Arial" pitchFamily="34" charset="0"/>
              </a:rPr>
              <a:t>Bernd </a:t>
            </a:r>
            <a:r>
              <a:rPr lang="en-US" sz="1600" dirty="0" err="1" smtClean="0">
                <a:latin typeface="Arial" pitchFamily="34" charset="0"/>
                <a:cs typeface="Arial" pitchFamily="34" charset="0"/>
              </a:rPr>
              <a:t>Steklis</a:t>
            </a:r>
            <a:endParaRPr lang="en-US" sz="1600" dirty="0" smtClean="0">
              <a:latin typeface="Arial" pitchFamily="34" charset="0"/>
              <a:cs typeface="Arial" pitchFamily="34" charset="0"/>
            </a:endParaRPr>
          </a:p>
          <a:p>
            <a:pPr lvl="2"/>
            <a:r>
              <a:rPr lang="en-US" sz="1600" dirty="0" err="1" smtClean="0">
                <a:latin typeface="Arial" pitchFamily="34" charset="0"/>
                <a:cs typeface="Arial" pitchFamily="34" charset="0"/>
              </a:rPr>
              <a:t>Wulf</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Steklis</a:t>
            </a:r>
            <a:endParaRPr lang="en-US" sz="1600" dirty="0" smtClean="0">
              <a:latin typeface="Arial" pitchFamily="34" charset="0"/>
              <a:cs typeface="Arial" pitchFamily="34" charset="0"/>
            </a:endParaRPr>
          </a:p>
          <a:p>
            <a:pPr marL="342900" lvl="0" indent="-342900">
              <a:spcBef>
                <a:spcPct val="20000"/>
              </a:spcBef>
              <a:buFont typeface="Arial" pitchFamily="34" charset="0"/>
              <a:buChar char="•"/>
              <a:defRPr/>
            </a:pPr>
            <a:r>
              <a:rPr lang="en-US" sz="2000" dirty="0" smtClean="0">
                <a:latin typeface="Arial" pitchFamily="34" charset="0"/>
                <a:cs typeface="Arial" pitchFamily="34" charset="0"/>
              </a:rPr>
              <a:t>Downtown YMCA </a:t>
            </a:r>
          </a:p>
          <a:p>
            <a:pPr marL="342900" indent="-342900">
              <a:spcBef>
                <a:spcPct val="20000"/>
              </a:spcBef>
              <a:defRPr/>
            </a:pPr>
            <a:r>
              <a:rPr lang="en-US" dirty="0" smtClean="0">
                <a:latin typeface="Arial" pitchFamily="34" charset="0"/>
                <a:cs typeface="Arial" pitchFamily="34" charset="0"/>
              </a:rPr>
              <a:t>		</a:t>
            </a:r>
            <a:r>
              <a:rPr lang="en-US" sz="1600" dirty="0" smtClean="0">
                <a:latin typeface="Arial" pitchFamily="34" charset="0"/>
                <a:cs typeface="Arial" pitchFamily="34" charset="0"/>
              </a:rPr>
              <a:t>Darius </a:t>
            </a:r>
            <a:r>
              <a:rPr lang="en-US" sz="1600" dirty="0" err="1" smtClean="0">
                <a:latin typeface="Arial" pitchFamily="34" charset="0"/>
                <a:cs typeface="Arial" pitchFamily="34" charset="0"/>
              </a:rPr>
              <a:t>Dumel</a:t>
            </a:r>
            <a:endParaRPr lang="en-US" sz="1600" dirty="0" smtClean="0">
              <a:latin typeface="Arial" pitchFamily="34" charset="0"/>
              <a:cs typeface="Arial" pitchFamily="34" charset="0"/>
            </a:endParaRPr>
          </a:p>
          <a:p>
            <a:pPr marL="342900" lvl="0" indent="-342900">
              <a:spcBef>
                <a:spcPct val="20000"/>
              </a:spcBef>
              <a:buFont typeface="Arial" pitchFamily="34" charset="0"/>
              <a:buChar char="•"/>
              <a:defRPr/>
            </a:pPr>
            <a:r>
              <a:rPr lang="en-US" sz="2000" dirty="0" smtClean="0">
                <a:latin typeface="Arial" pitchFamily="34" charset="0"/>
                <a:cs typeface="Arial" pitchFamily="34" charset="0"/>
              </a:rPr>
              <a:t>Northwestern YMCA</a:t>
            </a:r>
          </a:p>
          <a:p>
            <a:pPr lvl="2"/>
            <a:r>
              <a:rPr lang="en-US" sz="1600" dirty="0" err="1" smtClean="0">
                <a:latin typeface="Arial" pitchFamily="34" charset="0"/>
                <a:cs typeface="Arial" pitchFamily="34" charset="0"/>
              </a:rPr>
              <a:t>Jordie</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Farias</a:t>
            </a:r>
            <a:endParaRPr lang="en-US" sz="1600" dirty="0" smtClean="0">
              <a:latin typeface="Arial" pitchFamily="34" charset="0"/>
              <a:cs typeface="Arial" pitchFamily="34" charset="0"/>
            </a:endParaRPr>
          </a:p>
          <a:p>
            <a:pPr lvl="2"/>
            <a:r>
              <a:rPr lang="en-US" sz="1600" dirty="0" smtClean="0">
                <a:latin typeface="Arial" pitchFamily="34" charset="0"/>
                <a:cs typeface="Arial" pitchFamily="34" charset="0"/>
              </a:rPr>
              <a:t>Stacie Tomlin-Brown</a:t>
            </a:r>
          </a:p>
          <a:p>
            <a:pPr lvl="2"/>
            <a:r>
              <a:rPr lang="en-US" sz="1600" dirty="0" err="1" smtClean="0">
                <a:latin typeface="Arial" pitchFamily="34" charset="0"/>
                <a:cs typeface="Arial" pitchFamily="34" charset="0"/>
              </a:rPr>
              <a:t>Chesalon</a:t>
            </a:r>
            <a:r>
              <a:rPr lang="en-US" sz="1600" dirty="0" smtClean="0">
                <a:latin typeface="Arial" pitchFamily="34" charset="0"/>
                <a:cs typeface="Arial" pitchFamily="34" charset="0"/>
              </a:rPr>
              <a:t> Walton</a:t>
            </a:r>
          </a:p>
          <a:p>
            <a:pPr marL="342900" lvl="0" indent="-342900">
              <a:spcBef>
                <a:spcPct val="20000"/>
              </a:spcBef>
              <a:buFont typeface="Arial" pitchFamily="34" charset="0"/>
              <a:buChar char="•"/>
              <a:defRPr/>
            </a:pPr>
            <a:r>
              <a:rPr lang="en-US" sz="2000" dirty="0" err="1" smtClean="0">
                <a:latin typeface="Arial" pitchFamily="34" charset="0"/>
                <a:cs typeface="Arial" pitchFamily="34" charset="0"/>
              </a:rPr>
              <a:t>Skrappy’s</a:t>
            </a:r>
            <a:r>
              <a:rPr lang="en-US" sz="2000" dirty="0" smtClean="0">
                <a:latin typeface="Arial" pitchFamily="34" charset="0"/>
                <a:cs typeface="Arial" pitchFamily="34" charset="0"/>
              </a:rPr>
              <a:t> Youth Center</a:t>
            </a:r>
          </a:p>
          <a:p>
            <a:pPr lvl="2"/>
            <a:r>
              <a:rPr lang="en-US" sz="1600" dirty="0" smtClean="0">
                <a:latin typeface="Arial" pitchFamily="34" charset="0"/>
                <a:cs typeface="Arial" pitchFamily="34" charset="0"/>
              </a:rPr>
              <a:t>Alex Contreras</a:t>
            </a:r>
          </a:p>
          <a:p>
            <a:pPr lvl="2"/>
            <a:r>
              <a:rPr lang="en-US" sz="1600" dirty="0" smtClean="0">
                <a:latin typeface="Arial" pitchFamily="34" charset="0"/>
                <a:cs typeface="Arial" pitchFamily="34" charset="0"/>
              </a:rPr>
              <a:t>Alfonzo Contreras</a:t>
            </a:r>
          </a:p>
          <a:p>
            <a:pPr lvl="2"/>
            <a:r>
              <a:rPr lang="en-US" sz="1600" dirty="0" smtClean="0">
                <a:latin typeface="Arial" pitchFamily="34" charset="0"/>
                <a:cs typeface="Arial" pitchFamily="34" charset="0"/>
              </a:rPr>
              <a:t>Austin </a:t>
            </a:r>
            <a:r>
              <a:rPr lang="en-US" sz="1600" dirty="0" err="1" smtClean="0">
                <a:latin typeface="Arial" pitchFamily="34" charset="0"/>
                <a:cs typeface="Arial" pitchFamily="34" charset="0"/>
              </a:rPr>
              <a:t>Kerg</a:t>
            </a:r>
            <a:endParaRPr lang="en-US" sz="1600" dirty="0" smtClean="0">
              <a:latin typeface="Arial" pitchFamily="34" charset="0"/>
              <a:cs typeface="Arial" pitchFamily="34" charset="0"/>
            </a:endParaRPr>
          </a:p>
        </p:txBody>
      </p:sp>
      <p:sp>
        <p:nvSpPr>
          <p:cNvPr id="12" name="Content Placeholder 2"/>
          <p:cNvSpPr txBox="1">
            <a:spLocks/>
          </p:cNvSpPr>
          <p:nvPr/>
        </p:nvSpPr>
        <p:spPr>
          <a:xfrm>
            <a:off x="838200" y="5257800"/>
            <a:ext cx="4800600" cy="1219200"/>
          </a:xfrm>
          <a:prstGeom prst="rect">
            <a:avLst/>
          </a:prstGeom>
          <a:noFill/>
        </p:spPr>
        <p:txBody>
          <a:bodyPr vert="horz" lIns="91440" tIns="45720" rIns="91440" bIns="45720" numCol="1"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cs typeface="Arial" pitchFamily="34" charset="0"/>
              </a:rPr>
              <a:t>Arizona Space Grant Consortium </a:t>
            </a:r>
          </a:p>
          <a:p>
            <a:pPr marL="342900" indent="-342900">
              <a:spcBef>
                <a:spcPct val="20000"/>
              </a:spcBef>
              <a:defRPr/>
            </a:pPr>
            <a:r>
              <a:rPr lang="en-US" sz="1400" dirty="0" smtClean="0">
                <a:latin typeface="Arial" pitchFamily="34" charset="0"/>
                <a:cs typeface="Arial" pitchFamily="34" charset="0"/>
              </a:rPr>
              <a:t>United States Department of Agriculture (USDA)</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cs typeface="Arial" pitchFamily="34" charset="0"/>
              </a:rPr>
              <a:t>Arizona Remote Sensing Center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cs typeface="Arial" pitchFamily="34" charset="0"/>
              </a:rPr>
              <a:t>Office of Arid Land Studies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cs typeface="Arial" pitchFamily="34" charset="0"/>
              </a:rPr>
              <a:t>Arizona Research Laboratories/Bio 5 Institute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229600" cy="1066800"/>
          </a:xfrm>
        </p:spPr>
        <p:txBody>
          <a:bodyPr/>
          <a:lstStyle/>
          <a:p>
            <a:r>
              <a:rPr lang="en-US" dirty="0" smtClean="0">
                <a:latin typeface="Arial" pitchFamily="34" charset="0"/>
                <a:cs typeface="Arial" pitchFamily="34" charset="0"/>
              </a:rPr>
              <a:t>Thank You!</a:t>
            </a:r>
            <a:endParaRPr lang="en-US" dirty="0">
              <a:latin typeface="Arial" pitchFamily="34" charset="0"/>
              <a:cs typeface="Arial"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72799" y="5809343"/>
            <a:ext cx="914401" cy="782866"/>
          </a:xfrm>
          <a:prstGeom prst="rect">
            <a:avLst/>
          </a:prstGeom>
        </p:spPr>
      </p:pic>
      <p:pic>
        <p:nvPicPr>
          <p:cNvPr id="6" name="Picture 5" descr="ARSCLogo.tif"/>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400800" y="5867400"/>
            <a:ext cx="617028" cy="812966"/>
          </a:xfrm>
          <a:prstGeom prst="rect">
            <a:avLst/>
          </a:prstGeom>
        </p:spPr>
      </p:pic>
      <p:pic>
        <p:nvPicPr>
          <p:cNvPr id="7" name="Picture 6" descr="SNRELogo.jp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a:off x="4648200" y="5943600"/>
            <a:ext cx="1169429" cy="609600"/>
          </a:xfrm>
          <a:prstGeom prst="rect">
            <a:avLst/>
          </a:prstGeom>
        </p:spPr>
      </p:pic>
      <p:pic>
        <p:nvPicPr>
          <p:cNvPr id="8" name="Picture 7" descr="UALogo.p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7924800" y="5867400"/>
            <a:ext cx="762000" cy="767719"/>
          </a:xfrm>
          <a:prstGeom prst="rect">
            <a:avLst/>
          </a:prstGeom>
        </p:spPr>
      </p:pic>
      <p:pic>
        <p:nvPicPr>
          <p:cNvPr id="9" name="Picture 8" descr="SpaceGrantLogo.jpg"/>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1740771" y="5743005"/>
            <a:ext cx="685800" cy="915543"/>
          </a:xfrm>
          <a:prstGeom prst="rect">
            <a:avLst/>
          </a:prstGeom>
        </p:spPr>
      </p:pic>
      <p:pic>
        <p:nvPicPr>
          <p:cNvPr id="10" name="Picture 4"/>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3039799" y="5919606"/>
            <a:ext cx="937714"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Grp="1" noChangeAspect="1" noChangeArrowheads="1"/>
          </p:cNvPicPr>
          <p:nvPr>
            <p:ph idx="1"/>
          </p:nvPr>
        </p:nvPicPr>
        <p:blipFill>
          <a:blip r:embed="rId8" cstate="email">
            <a:extLst>
              <a:ext uri="{28A0092B-C50C-407E-A947-70E740481C1C}">
                <a14:useLocalDpi xmlns:a14="http://schemas.microsoft.com/office/drawing/2010/main" xmlns=""/>
              </a:ext>
            </a:extLst>
          </a:blip>
          <a:srcRect/>
          <a:stretch>
            <a:fillRect/>
          </a:stretch>
        </p:blipFill>
        <p:spPr bwMode="auto">
          <a:xfrm>
            <a:off x="1143000" y="1600200"/>
            <a:ext cx="6651042" cy="4046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latin typeface="Arial" pitchFamily="34" charset="0"/>
                <a:cs typeface="Arial" pitchFamily="34" charset="0"/>
              </a:rPr>
              <a:t>Context: Economy in Society</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752600"/>
            <a:ext cx="5181600" cy="4821936"/>
          </a:xfrm>
        </p:spPr>
        <p:txBody>
          <a:bodyPr>
            <a:normAutofit/>
          </a:bodyPr>
          <a:lstStyle/>
          <a:p>
            <a:r>
              <a:rPr lang="en-US" dirty="0" smtClean="0">
                <a:latin typeface="Arial" pitchFamily="34" charset="0"/>
                <a:cs typeface="Arial" pitchFamily="34" charset="0"/>
              </a:rPr>
              <a:t>Guiding institutions</a:t>
            </a:r>
          </a:p>
          <a:p>
            <a:pPr lvl="1"/>
            <a:r>
              <a:rPr lang="en-US" dirty="0" smtClean="0">
                <a:solidFill>
                  <a:schemeClr val="tx1"/>
                </a:solidFill>
                <a:latin typeface="Arial" pitchFamily="34" charset="0"/>
                <a:cs typeface="Arial" pitchFamily="34" charset="0"/>
              </a:rPr>
              <a:t>Property Rights</a:t>
            </a:r>
          </a:p>
          <a:p>
            <a:pPr lvl="1"/>
            <a:r>
              <a:rPr lang="en-US" dirty="0" smtClean="0">
                <a:solidFill>
                  <a:schemeClr val="tx1"/>
                </a:solidFill>
                <a:latin typeface="Arial" pitchFamily="34" charset="0"/>
                <a:cs typeface="Arial" pitchFamily="34" charset="0"/>
              </a:rPr>
              <a:t>Specialization</a:t>
            </a:r>
          </a:p>
          <a:p>
            <a:pPr lvl="1"/>
            <a:r>
              <a:rPr lang="en-US" dirty="0" smtClean="0">
                <a:solidFill>
                  <a:schemeClr val="tx1"/>
                </a:solidFill>
                <a:latin typeface="Arial" pitchFamily="34" charset="0"/>
                <a:cs typeface="Arial" pitchFamily="34" charset="0"/>
              </a:rPr>
              <a:t>Currency</a:t>
            </a:r>
          </a:p>
          <a:p>
            <a:pPr lvl="1"/>
            <a:r>
              <a:rPr lang="en-US" dirty="0" smtClean="0">
                <a:solidFill>
                  <a:schemeClr val="tx1"/>
                </a:solidFill>
                <a:latin typeface="Arial" pitchFamily="34" charset="0"/>
                <a:cs typeface="Arial" pitchFamily="34" charset="0"/>
              </a:rPr>
              <a:t>Etc.</a:t>
            </a:r>
          </a:p>
          <a:p>
            <a:r>
              <a:rPr lang="en-US" dirty="0" smtClean="0">
                <a:latin typeface="Arial" pitchFamily="34" charset="0"/>
                <a:cs typeface="Arial" pitchFamily="34" charset="0"/>
              </a:rPr>
              <a:t>Manifesting in “virtual worlds”</a:t>
            </a:r>
          </a:p>
        </p:txBody>
      </p:sp>
      <p:pic>
        <p:nvPicPr>
          <p:cNvPr id="5" name="Picture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8229600" y="6096000"/>
            <a:ext cx="914400" cy="92126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876800" y="1524000"/>
            <a:ext cx="3353903" cy="2268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1"/>
          <p:cNvSpPr>
            <a:spLocks noGrp="1"/>
          </p:cNvSpPr>
          <p:nvPr>
            <p:ph type="title"/>
          </p:nvPr>
        </p:nvSpPr>
        <p:spPr>
          <a:xfrm>
            <a:off x="457200" y="381000"/>
            <a:ext cx="8229600" cy="1066800"/>
          </a:xfrm>
        </p:spPr>
        <p:txBody>
          <a:bodyPr>
            <a:normAutofit fontScale="90000"/>
          </a:bodyPr>
          <a:lstStyle/>
          <a:p>
            <a:r>
              <a:rPr lang="en-US" dirty="0" smtClean="0">
                <a:latin typeface="Arial" pitchFamily="34" charset="0"/>
                <a:cs typeface="Arial" pitchFamily="34" charset="0"/>
              </a:rPr>
              <a:t>Background: Existing Virtual Worlds</a:t>
            </a:r>
            <a:endParaRPr lang="en-US" dirty="0">
              <a:latin typeface="Arial" pitchFamily="34" charset="0"/>
              <a:cs typeface="Arial" pitchFamily="34" charset="0"/>
            </a:endParaRPr>
          </a:p>
        </p:txBody>
      </p:sp>
      <p:pic>
        <p:nvPicPr>
          <p:cNvPr id="4101" name="Picture 5"/>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867400" y="4093052"/>
            <a:ext cx="2876024" cy="23008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08413" y="1264227"/>
            <a:ext cx="4211187" cy="3170099"/>
          </a:xfrm>
          <a:prstGeom prst="rect">
            <a:avLst/>
          </a:prstGeom>
          <a:noFill/>
        </p:spPr>
        <p:txBody>
          <a:bodyPr wrap="square" rtlCol="0">
            <a:spAutoFit/>
          </a:bodyPr>
          <a:lstStyle/>
          <a:p>
            <a:r>
              <a:rPr lang="en-US" sz="2000" i="1" dirty="0" smtClean="0">
                <a:latin typeface="Arial" pitchFamily="34" charset="0"/>
                <a:cs typeface="Arial" pitchFamily="34" charset="0"/>
              </a:rPr>
              <a:t>Dominant Characteristics</a:t>
            </a:r>
            <a:r>
              <a:rPr lang="en-US" sz="2000" dirty="0" smtClean="0">
                <a:latin typeface="Arial" pitchFamily="34" charset="0"/>
                <a:cs typeface="Arial" pitchFamily="34" charset="0"/>
              </a:rPr>
              <a:t>:</a:t>
            </a:r>
          </a:p>
          <a:p>
            <a:pPr marL="285750" indent="-285750">
              <a:buFont typeface="Arial" pitchFamily="34" charset="0"/>
              <a:buChar char="•"/>
            </a:pPr>
            <a:r>
              <a:rPr lang="en-US" sz="2000" dirty="0" smtClean="0">
                <a:latin typeface="Arial" pitchFamily="34" charset="0"/>
                <a:cs typeface="Arial" pitchFamily="34" charset="0"/>
              </a:rPr>
              <a:t>Transferability</a:t>
            </a:r>
          </a:p>
          <a:p>
            <a:pPr marL="285750" indent="-285750">
              <a:buFont typeface="Arial" pitchFamily="34" charset="0"/>
              <a:buChar char="•"/>
            </a:pPr>
            <a:r>
              <a:rPr lang="en-US" sz="2000" dirty="0" smtClean="0">
                <a:latin typeface="Arial" pitchFamily="34" charset="0"/>
                <a:cs typeface="Arial" pitchFamily="34" charset="0"/>
              </a:rPr>
              <a:t>Specialization</a:t>
            </a:r>
          </a:p>
          <a:p>
            <a:pPr marL="285750" indent="-285750">
              <a:buFont typeface="Arial" pitchFamily="34" charset="0"/>
              <a:buChar char="•"/>
            </a:pPr>
            <a:r>
              <a:rPr lang="en-US" sz="2000" dirty="0" smtClean="0">
                <a:latin typeface="Arial" pitchFamily="34" charset="0"/>
                <a:cs typeface="Arial" pitchFamily="34" charset="0"/>
              </a:rPr>
              <a:t>Mobility</a:t>
            </a:r>
          </a:p>
          <a:p>
            <a:pPr marL="285750" indent="-285750">
              <a:buFont typeface="Arial" pitchFamily="34" charset="0"/>
              <a:buChar char="•"/>
            </a:pPr>
            <a:r>
              <a:rPr lang="en-US" sz="2000" dirty="0" smtClean="0">
                <a:latin typeface="Arial" pitchFamily="34" charset="0"/>
                <a:cs typeface="Arial" pitchFamily="34" charset="0"/>
              </a:rPr>
              <a:t>Public Acclaim and Recognition of Achievements</a:t>
            </a:r>
          </a:p>
          <a:p>
            <a:pPr marL="285750" indent="-285750">
              <a:buFont typeface="Arial" pitchFamily="34" charset="0"/>
              <a:buChar char="•"/>
            </a:pPr>
            <a:r>
              <a:rPr lang="en-US" sz="2000" dirty="0">
                <a:latin typeface="Arial" pitchFamily="34" charset="0"/>
                <a:cs typeface="Arial" pitchFamily="34" charset="0"/>
              </a:rPr>
              <a:t>Inflation / </a:t>
            </a:r>
            <a:r>
              <a:rPr lang="en-US" sz="2000" dirty="0" err="1">
                <a:latin typeface="Arial" pitchFamily="34" charset="0"/>
                <a:cs typeface="Arial" pitchFamily="34" charset="0"/>
              </a:rPr>
              <a:t>MUDflation</a:t>
            </a:r>
            <a:endParaRPr lang="en-US" sz="2000" dirty="0">
              <a:latin typeface="Arial" pitchFamily="34" charset="0"/>
              <a:cs typeface="Arial" pitchFamily="34" charset="0"/>
            </a:endParaRPr>
          </a:p>
          <a:p>
            <a:pPr marL="285750" indent="-285750">
              <a:buFont typeface="Arial" pitchFamily="34" charset="0"/>
              <a:buChar char="•"/>
            </a:pPr>
            <a:r>
              <a:rPr lang="en-US" sz="2000" dirty="0">
                <a:latin typeface="Arial" pitchFamily="34" charset="0"/>
                <a:cs typeface="Arial" pitchFamily="34" charset="0"/>
              </a:rPr>
              <a:t>“</a:t>
            </a:r>
            <a:r>
              <a:rPr lang="en-US" sz="2000" dirty="0" err="1">
                <a:latin typeface="Arial" pitchFamily="34" charset="0"/>
                <a:cs typeface="Arial" pitchFamily="34" charset="0"/>
              </a:rPr>
              <a:t>Beatability</a:t>
            </a:r>
            <a:r>
              <a:rPr lang="en-US" sz="2000" dirty="0">
                <a:latin typeface="Arial" pitchFamily="34" charset="0"/>
                <a:cs typeface="Arial" pitchFamily="34" charset="0"/>
              </a:rPr>
              <a:t>”</a:t>
            </a:r>
          </a:p>
          <a:p>
            <a:pPr marL="285750" indent="-285750">
              <a:buFont typeface="Arial" pitchFamily="34" charset="0"/>
              <a:buChar char="•"/>
            </a:pPr>
            <a:r>
              <a:rPr lang="en-US" sz="2000" dirty="0">
                <a:latin typeface="Arial" pitchFamily="34" charset="0"/>
                <a:cs typeface="Arial" pitchFamily="34" charset="0"/>
              </a:rPr>
              <a:t>Competition</a:t>
            </a:r>
          </a:p>
          <a:p>
            <a:pPr marL="285750" indent="-285750">
              <a:buFont typeface="Arial" pitchFamily="34" charset="0"/>
              <a:buChar char="•"/>
            </a:pPr>
            <a:r>
              <a:rPr lang="en-US" sz="2000" dirty="0" smtClean="0">
                <a:latin typeface="Arial" pitchFamily="34" charset="0"/>
                <a:cs typeface="Arial" pitchFamily="34" charset="0"/>
              </a:rPr>
              <a:t>Investment</a:t>
            </a:r>
            <a:endParaRPr lang="en-US" sz="2000" dirty="0">
              <a:latin typeface="Arial" pitchFamily="34" charset="0"/>
              <a:cs typeface="Arial" pitchFamily="34" charset="0"/>
            </a:endParaRPr>
          </a:p>
        </p:txBody>
      </p:sp>
      <p:sp>
        <p:nvSpPr>
          <p:cNvPr id="3" name="TextBox 2"/>
          <p:cNvSpPr txBox="1"/>
          <p:nvPr/>
        </p:nvSpPr>
        <p:spPr>
          <a:xfrm>
            <a:off x="6408830" y="6457890"/>
            <a:ext cx="1828800" cy="200055"/>
          </a:xfrm>
          <a:prstGeom prst="rect">
            <a:avLst/>
          </a:prstGeom>
          <a:noFill/>
        </p:spPr>
        <p:txBody>
          <a:bodyPr wrap="square" rtlCol="0">
            <a:spAutoFit/>
          </a:bodyPr>
          <a:lstStyle/>
          <a:p>
            <a:pPr algn="ctr"/>
            <a:r>
              <a:rPr lang="en-US" sz="700" dirty="0">
                <a:latin typeface="Arial" pitchFamily="34" charset="0"/>
                <a:cs typeface="Arial" pitchFamily="34" charset="0"/>
              </a:rPr>
              <a:t>http://www.eveonline.com/</a:t>
            </a:r>
          </a:p>
        </p:txBody>
      </p:sp>
      <p:sp>
        <p:nvSpPr>
          <p:cNvPr id="11" name="TextBox 10"/>
          <p:cNvSpPr txBox="1"/>
          <p:nvPr/>
        </p:nvSpPr>
        <p:spPr>
          <a:xfrm>
            <a:off x="5791200" y="3792713"/>
            <a:ext cx="1828800" cy="200055"/>
          </a:xfrm>
          <a:prstGeom prst="rect">
            <a:avLst/>
          </a:prstGeom>
          <a:noFill/>
        </p:spPr>
        <p:txBody>
          <a:bodyPr wrap="square" rtlCol="0">
            <a:spAutoFit/>
          </a:bodyPr>
          <a:lstStyle/>
          <a:p>
            <a:pPr algn="ctr"/>
            <a:r>
              <a:rPr lang="en-US" sz="700" dirty="0">
                <a:latin typeface="Arial" pitchFamily="34" charset="0"/>
                <a:cs typeface="Arial" pitchFamily="34" charset="0"/>
              </a:rPr>
              <a:t>http://secondlife.com/</a:t>
            </a:r>
          </a:p>
        </p:txBody>
      </p:sp>
      <p:sp>
        <p:nvSpPr>
          <p:cNvPr id="13" name="TextBox 12"/>
          <p:cNvSpPr txBox="1"/>
          <p:nvPr/>
        </p:nvSpPr>
        <p:spPr>
          <a:xfrm>
            <a:off x="2064328" y="6657945"/>
            <a:ext cx="1828800" cy="200055"/>
          </a:xfrm>
          <a:prstGeom prst="rect">
            <a:avLst/>
          </a:prstGeom>
          <a:noFill/>
        </p:spPr>
        <p:txBody>
          <a:bodyPr wrap="square" rtlCol="0">
            <a:spAutoFit/>
          </a:bodyPr>
          <a:lstStyle/>
          <a:p>
            <a:pPr algn="ctr"/>
            <a:r>
              <a:rPr lang="en-US" sz="700" dirty="0">
                <a:latin typeface="Arial" pitchFamily="34" charset="0"/>
                <a:cs typeface="Arial" pitchFamily="34" charset="0"/>
              </a:rPr>
              <a:t>http://us.battle.net/wow/en/</a:t>
            </a:r>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208413" y="4467255"/>
            <a:ext cx="5235830"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78160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229600" cy="1066800"/>
          </a:xfrm>
        </p:spPr>
        <p:txBody>
          <a:bodyPr>
            <a:normAutofit fontScale="90000"/>
          </a:bodyPr>
          <a:lstStyle/>
          <a:p>
            <a:r>
              <a:rPr lang="en-US" dirty="0" smtClean="0">
                <a:latin typeface="Arial" pitchFamily="34" charset="0"/>
                <a:cs typeface="Arial" pitchFamily="34" charset="0"/>
              </a:rPr>
              <a:t>Problem: Promoting Spread while Maintaining Learning Objectives</a:t>
            </a:r>
            <a:endParaRPr lang="en-US" dirty="0">
              <a:latin typeface="Arial" pitchFamily="34" charset="0"/>
              <a:cs typeface="Arial" pitchFamily="34" charset="0"/>
            </a:endParaRP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572000" y="2438400"/>
            <a:ext cx="4124325" cy="3412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81000" y="1752600"/>
            <a:ext cx="4191000" cy="369332"/>
          </a:xfrm>
          <a:prstGeom prst="rect">
            <a:avLst/>
          </a:prstGeom>
          <a:noFill/>
        </p:spPr>
        <p:txBody>
          <a:bodyPr wrap="square" rtlCol="0">
            <a:spAutoFit/>
          </a:bodyPr>
          <a:lstStyle/>
          <a:p>
            <a:endParaRPr lang="en-US" dirty="0">
              <a:latin typeface="Arial" pitchFamily="34" charset="0"/>
              <a:cs typeface="Arial" pitchFamily="34" charset="0"/>
            </a:endParaRPr>
          </a:p>
        </p:txBody>
      </p:sp>
      <p:sp>
        <p:nvSpPr>
          <p:cNvPr id="7" name="Content Placeholder 2"/>
          <p:cNvSpPr txBox="1">
            <a:spLocks/>
          </p:cNvSpPr>
          <p:nvPr/>
        </p:nvSpPr>
        <p:spPr>
          <a:xfrm>
            <a:off x="419100" y="1888303"/>
            <a:ext cx="4152900" cy="4724401"/>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Font typeface="Georgia"/>
              <a:buNone/>
            </a:pPr>
            <a:r>
              <a:rPr lang="en-US" dirty="0" smtClean="0">
                <a:latin typeface="Arial" pitchFamily="34" charset="0"/>
                <a:cs typeface="Arial" pitchFamily="34" charset="0"/>
              </a:rPr>
              <a:t>Current Diffusion</a:t>
            </a:r>
          </a:p>
          <a:p>
            <a:r>
              <a:rPr lang="en-US" sz="2200" dirty="0" smtClean="0">
                <a:latin typeface="Arial" pitchFamily="34" charset="0"/>
                <a:cs typeface="Arial" pitchFamily="34" charset="0"/>
              </a:rPr>
              <a:t>Minimal</a:t>
            </a:r>
          </a:p>
          <a:p>
            <a:r>
              <a:rPr lang="en-US" sz="2200" dirty="0" smtClean="0">
                <a:latin typeface="Arial" pitchFamily="34" charset="0"/>
                <a:cs typeface="Arial" pitchFamily="34" charset="0"/>
              </a:rPr>
              <a:t>Program Leader Oriented</a:t>
            </a:r>
          </a:p>
          <a:p>
            <a:r>
              <a:rPr lang="en-US" sz="2200" dirty="0" smtClean="0">
                <a:latin typeface="Arial" pitchFamily="34" charset="0"/>
                <a:cs typeface="Arial" pitchFamily="34" charset="0"/>
              </a:rPr>
              <a:t>Top-Down</a:t>
            </a:r>
          </a:p>
          <a:p>
            <a:r>
              <a:rPr lang="en-US" sz="2200" dirty="0" smtClean="0">
                <a:latin typeface="Arial" pitchFamily="34" charset="0"/>
                <a:cs typeface="Arial" pitchFamily="34" charset="0"/>
              </a:rPr>
              <a:t>Forced</a:t>
            </a:r>
            <a:endParaRPr lang="en-US" sz="2200" dirty="0">
              <a:latin typeface="Arial" pitchFamily="34" charset="0"/>
              <a:cs typeface="Arial" pitchFamily="34" charset="0"/>
            </a:endParaRPr>
          </a:p>
          <a:p>
            <a:pPr marL="109728" indent="0">
              <a:buNone/>
            </a:pPr>
            <a:r>
              <a:rPr lang="en-US" dirty="0" smtClean="0">
                <a:latin typeface="Arial" pitchFamily="34" charset="0"/>
                <a:cs typeface="Arial" pitchFamily="34" charset="0"/>
              </a:rPr>
              <a:t>Desired Diffusion</a:t>
            </a:r>
          </a:p>
          <a:p>
            <a:r>
              <a:rPr lang="en-US" sz="2200" dirty="0" smtClean="0">
                <a:latin typeface="Arial" pitchFamily="34" charset="0"/>
                <a:cs typeface="Arial" pitchFamily="34" charset="0"/>
              </a:rPr>
              <a:t>Past Critical Point</a:t>
            </a:r>
          </a:p>
          <a:p>
            <a:r>
              <a:rPr lang="en-US" sz="2200" dirty="0" smtClean="0">
                <a:latin typeface="Arial" pitchFamily="34" charset="0"/>
                <a:cs typeface="Arial" pitchFamily="34" charset="0"/>
              </a:rPr>
              <a:t>Program to Program</a:t>
            </a:r>
          </a:p>
          <a:p>
            <a:r>
              <a:rPr lang="en-US" sz="2200" dirty="0" smtClean="0">
                <a:latin typeface="Arial" pitchFamily="34" charset="0"/>
                <a:cs typeface="Arial" pitchFamily="34" charset="0"/>
              </a:rPr>
              <a:t>Bottom-up</a:t>
            </a:r>
          </a:p>
          <a:p>
            <a:r>
              <a:rPr lang="en-US" sz="2200" dirty="0" smtClean="0">
                <a:latin typeface="Arial" pitchFamily="34" charset="0"/>
                <a:cs typeface="Arial" pitchFamily="34" charset="0"/>
              </a:rPr>
              <a:t>Self-Guiding</a:t>
            </a:r>
            <a:endParaRPr lang="en-US" sz="2200" dirty="0">
              <a:latin typeface="Arial" pitchFamily="34" charset="0"/>
              <a:cs typeface="Arial" pitchFamily="34" charset="0"/>
            </a:endParaRPr>
          </a:p>
          <a:p>
            <a:pPr marL="109728" indent="0">
              <a:buNone/>
            </a:pPr>
            <a:endParaRPr lang="en-US" sz="2200" dirty="0" smtClean="0">
              <a:latin typeface="Arial" pitchFamily="34" charset="0"/>
              <a:cs typeface="Arial" pitchFamily="34" charset="0"/>
            </a:endParaRPr>
          </a:p>
          <a:p>
            <a:endParaRPr lang="en-US" sz="2200" dirty="0">
              <a:latin typeface="Arial" pitchFamily="34" charset="0"/>
              <a:cs typeface="Arial" pitchFamily="34" charset="0"/>
            </a:endParaRPr>
          </a:p>
          <a:p>
            <a:pPr marL="109728" indent="0">
              <a:buNone/>
            </a:pPr>
            <a:endParaRPr lang="en-US" sz="2200" dirty="0" smtClean="0">
              <a:latin typeface="Arial" pitchFamily="34" charset="0"/>
              <a:cs typeface="Arial" pitchFamily="34" charset="0"/>
            </a:endParaRPr>
          </a:p>
          <a:p>
            <a:pPr marL="109728" indent="0">
              <a:buNone/>
            </a:pPr>
            <a:endParaRPr lang="en-US" sz="2200" dirty="0" smtClean="0">
              <a:latin typeface="Arial" pitchFamily="34" charset="0"/>
              <a:cs typeface="Arial" pitchFamily="34" charset="0"/>
            </a:endParaRPr>
          </a:p>
          <a:p>
            <a:pPr marL="109728" indent="0">
              <a:buNone/>
            </a:pP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18" name="Rounded Rectangle 17"/>
          <p:cNvSpPr/>
          <p:nvPr/>
        </p:nvSpPr>
        <p:spPr>
          <a:xfrm>
            <a:off x="4160305" y="3656116"/>
            <a:ext cx="1447800" cy="2769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solidFill>
                  <a:schemeClr val="tx1"/>
                </a:solidFill>
                <a:latin typeface="Arial" pitchFamily="34" charset="0"/>
                <a:cs typeface="Arial" pitchFamily="34" charset="0"/>
              </a:rPr>
              <a:t>Present Diffusion</a:t>
            </a:r>
            <a:endParaRPr lang="en-US" sz="1200" dirty="0">
              <a:solidFill>
                <a:schemeClr val="tx1"/>
              </a:solidFill>
              <a:latin typeface="Arial" pitchFamily="34" charset="0"/>
              <a:cs typeface="Arial" pitchFamily="34" charset="0"/>
            </a:endParaRPr>
          </a:p>
        </p:txBody>
      </p:sp>
      <p:sp>
        <p:nvSpPr>
          <p:cNvPr id="19" name="Rounded Rectangle 18"/>
          <p:cNvSpPr/>
          <p:nvPr/>
        </p:nvSpPr>
        <p:spPr>
          <a:xfrm>
            <a:off x="6262256" y="3047999"/>
            <a:ext cx="1447800" cy="2769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solidFill>
                  <a:schemeClr val="tx1"/>
                </a:solidFill>
                <a:latin typeface="Arial" pitchFamily="34" charset="0"/>
                <a:cs typeface="Arial" pitchFamily="34" charset="0"/>
              </a:rPr>
              <a:t>Desired Diffusion</a:t>
            </a:r>
            <a:endParaRPr lang="en-US" sz="1200" dirty="0">
              <a:solidFill>
                <a:schemeClr val="tx1"/>
              </a:solidFill>
              <a:latin typeface="Arial" pitchFamily="34" charset="0"/>
              <a:cs typeface="Arial" pitchFamily="34" charset="0"/>
            </a:endParaRPr>
          </a:p>
        </p:txBody>
      </p:sp>
      <p:sp>
        <p:nvSpPr>
          <p:cNvPr id="20" name="Oval 19"/>
          <p:cNvSpPr/>
          <p:nvPr/>
        </p:nvSpPr>
        <p:spPr>
          <a:xfrm>
            <a:off x="5673237" y="4332042"/>
            <a:ext cx="219362" cy="239957"/>
          </a:xfrm>
          <a:prstGeom prst="ellipse">
            <a:avLst/>
          </a:prstGeom>
          <a:noFill/>
          <a:ln w="19050">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Arial" pitchFamily="34" charset="0"/>
              <a:cs typeface="Arial" pitchFamily="34" charset="0"/>
            </a:endParaRPr>
          </a:p>
        </p:txBody>
      </p:sp>
      <p:sp>
        <p:nvSpPr>
          <p:cNvPr id="22" name="Rounded Rectangle 21"/>
          <p:cNvSpPr/>
          <p:nvPr/>
        </p:nvSpPr>
        <p:spPr>
          <a:xfrm>
            <a:off x="4884205" y="2525566"/>
            <a:ext cx="1219200" cy="329023"/>
          </a:xfrm>
          <a:prstGeom prst="round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dirty="0" smtClean="0">
                <a:latin typeface="Arial" pitchFamily="34" charset="0"/>
                <a:cs typeface="Arial" pitchFamily="34" charset="0"/>
              </a:rPr>
              <a:t>Critical Point</a:t>
            </a:r>
            <a:endParaRPr lang="en-US" sz="1200" dirty="0">
              <a:latin typeface="Arial" pitchFamily="34" charset="0"/>
              <a:cs typeface="Arial" pitchFamily="34" charset="0"/>
            </a:endParaRPr>
          </a:p>
        </p:txBody>
      </p:sp>
      <p:cxnSp>
        <p:nvCxnSpPr>
          <p:cNvPr id="24" name="Straight Connector 23"/>
          <p:cNvCxnSpPr>
            <a:stCxn id="22" idx="2"/>
            <a:endCxn id="20" idx="0"/>
          </p:cNvCxnSpPr>
          <p:nvPr/>
        </p:nvCxnSpPr>
        <p:spPr>
          <a:xfrm>
            <a:off x="5493805" y="2854589"/>
            <a:ext cx="289113" cy="14774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29" name="Right Brace 1028"/>
          <p:cNvSpPr/>
          <p:nvPr/>
        </p:nvSpPr>
        <p:spPr>
          <a:xfrm rot="16200000">
            <a:off x="6838374" y="2373708"/>
            <a:ext cx="267855" cy="23622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itchFamily="34" charset="0"/>
              <a:cs typeface="Arial" pitchFamily="34" charset="0"/>
            </a:endParaRPr>
          </a:p>
        </p:txBody>
      </p:sp>
      <p:sp>
        <p:nvSpPr>
          <p:cNvPr id="42" name="Right Brace 41"/>
          <p:cNvSpPr/>
          <p:nvPr/>
        </p:nvSpPr>
        <p:spPr>
          <a:xfrm rot="16200000">
            <a:off x="4987537" y="3586163"/>
            <a:ext cx="267855" cy="110354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itchFamily="34" charset="0"/>
              <a:cs typeface="Arial" pitchFamily="34" charset="0"/>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229600" y="6096000"/>
            <a:ext cx="914400" cy="92126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8610600" cy="4669536"/>
          </a:xfrm>
        </p:spPr>
        <p:txBody>
          <a:bodyPr>
            <a:normAutofit/>
          </a:bodyPr>
          <a:lstStyle/>
          <a:p>
            <a:r>
              <a:rPr lang="en-US" sz="2600" dirty="0">
                <a:latin typeface="Arial" pitchFamily="34" charset="0"/>
                <a:cs typeface="Arial" pitchFamily="34" charset="0"/>
              </a:rPr>
              <a:t>“Opportunities to learn” are not </a:t>
            </a:r>
            <a:r>
              <a:rPr lang="en-US" sz="2600" dirty="0" smtClean="0">
                <a:latin typeface="Arial" pitchFamily="34" charset="0"/>
                <a:cs typeface="Arial" pitchFamily="34" charset="0"/>
              </a:rPr>
              <a:t>enough today…</a:t>
            </a:r>
            <a:endParaRPr lang="en-US" sz="2600" dirty="0">
              <a:latin typeface="Arial" pitchFamily="34" charset="0"/>
              <a:cs typeface="Arial" pitchFamily="34" charset="0"/>
            </a:endParaRPr>
          </a:p>
          <a:p>
            <a:pPr lvl="1"/>
            <a:r>
              <a:rPr lang="en-US" dirty="0" smtClean="0">
                <a:solidFill>
                  <a:schemeClr val="tx1"/>
                </a:solidFill>
                <a:latin typeface="Arial" pitchFamily="34" charset="0"/>
                <a:cs typeface="Arial" pitchFamily="34" charset="0"/>
              </a:rPr>
              <a:t>Problem-based Learning theory offers a framework</a:t>
            </a:r>
          </a:p>
          <a:p>
            <a:pPr lvl="1"/>
            <a:r>
              <a:rPr lang="en-US" dirty="0" smtClean="0">
                <a:solidFill>
                  <a:schemeClr val="tx1"/>
                </a:solidFill>
                <a:latin typeface="Arial" pitchFamily="34" charset="0"/>
                <a:cs typeface="Arial" pitchFamily="34" charset="0"/>
              </a:rPr>
              <a:t>Youth need a self-guided, </a:t>
            </a:r>
            <a:r>
              <a:rPr lang="en-US" dirty="0">
                <a:solidFill>
                  <a:schemeClr val="tx1"/>
                </a:solidFill>
                <a:latin typeface="Arial" pitchFamily="34" charset="0"/>
                <a:cs typeface="Arial" pitchFamily="34" charset="0"/>
              </a:rPr>
              <a:t>constructive and </a:t>
            </a:r>
            <a:r>
              <a:rPr lang="en-US" b="1" dirty="0">
                <a:solidFill>
                  <a:schemeClr val="tx1"/>
                </a:solidFill>
                <a:latin typeface="Arial" pitchFamily="34" charset="0"/>
                <a:cs typeface="Arial" pitchFamily="34" charset="0"/>
              </a:rPr>
              <a:t>goal-oriented</a:t>
            </a:r>
            <a:r>
              <a:rPr lang="en-US" dirty="0">
                <a:solidFill>
                  <a:schemeClr val="tx1"/>
                </a:solidFill>
                <a:latin typeface="Arial" pitchFamily="34" charset="0"/>
                <a:cs typeface="Arial" pitchFamily="34" charset="0"/>
              </a:rPr>
              <a:t> framework for learning how to identify and solve problems using </a:t>
            </a:r>
            <a:r>
              <a:rPr lang="en-US" dirty="0" smtClean="0">
                <a:solidFill>
                  <a:schemeClr val="tx1"/>
                </a:solidFill>
                <a:latin typeface="Arial" pitchFamily="34" charset="0"/>
                <a:cs typeface="Arial" pitchFamily="34" charset="0"/>
              </a:rPr>
              <a:t>our </a:t>
            </a:r>
            <a:r>
              <a:rPr lang="en-US" dirty="0" err="1" smtClean="0">
                <a:solidFill>
                  <a:schemeClr val="tx1"/>
                </a:solidFill>
                <a:latin typeface="Arial" pitchFamily="34" charset="0"/>
                <a:cs typeface="Arial" pitchFamily="34" charset="0"/>
              </a:rPr>
              <a:t>Akshen</a:t>
            </a:r>
            <a:r>
              <a:rPr lang="en-US" dirty="0" smtClean="0">
                <a:solidFill>
                  <a:schemeClr val="tx1"/>
                </a:solidFill>
                <a:latin typeface="Arial" pitchFamily="34" charset="0"/>
                <a:cs typeface="Arial" pitchFamily="34" charset="0"/>
              </a:rPr>
              <a:t> toolkit.</a:t>
            </a:r>
            <a:endParaRPr lang="en-US" dirty="0">
              <a:solidFill>
                <a:schemeClr val="tx1"/>
              </a:solidFill>
              <a:latin typeface="Arial" pitchFamily="34" charset="0"/>
              <a:cs typeface="Arial" pitchFamily="34" charset="0"/>
            </a:endParaRPr>
          </a:p>
          <a:p>
            <a:pPr lvl="1"/>
            <a:r>
              <a:rPr lang="en-US" dirty="0">
                <a:solidFill>
                  <a:schemeClr val="tx1"/>
                </a:solidFill>
                <a:latin typeface="Arial" pitchFamily="34" charset="0"/>
                <a:cs typeface="Arial" pitchFamily="34" charset="0"/>
              </a:rPr>
              <a:t>We need a </a:t>
            </a:r>
            <a:r>
              <a:rPr lang="en-US" b="1" dirty="0">
                <a:solidFill>
                  <a:schemeClr val="tx1"/>
                </a:solidFill>
                <a:latin typeface="Arial" pitchFamily="34" charset="0"/>
                <a:cs typeface="Arial" pitchFamily="34" charset="0"/>
              </a:rPr>
              <a:t>trigger</a:t>
            </a:r>
            <a:r>
              <a:rPr lang="en-US" dirty="0">
                <a:solidFill>
                  <a:schemeClr val="tx1"/>
                </a:solidFill>
                <a:latin typeface="Arial" pitchFamily="34" charset="0"/>
                <a:cs typeface="Arial" pitchFamily="34" charset="0"/>
              </a:rPr>
              <a:t> to </a:t>
            </a:r>
            <a:r>
              <a:rPr lang="en-US" b="1" dirty="0">
                <a:solidFill>
                  <a:schemeClr val="tx1"/>
                </a:solidFill>
                <a:latin typeface="Arial" pitchFamily="34" charset="0"/>
                <a:cs typeface="Arial" pitchFamily="34" charset="0"/>
              </a:rPr>
              <a:t>hook</a:t>
            </a:r>
            <a:r>
              <a:rPr lang="en-US" dirty="0">
                <a:solidFill>
                  <a:schemeClr val="tx1"/>
                </a:solidFill>
                <a:latin typeface="Arial" pitchFamily="34" charset="0"/>
                <a:cs typeface="Arial" pitchFamily="34" charset="0"/>
              </a:rPr>
              <a:t> the youth and make them aware of the problems around them </a:t>
            </a:r>
            <a:r>
              <a:rPr lang="en-US" dirty="0" smtClean="0">
                <a:solidFill>
                  <a:schemeClr val="tx1"/>
                </a:solidFill>
                <a:latin typeface="Arial" pitchFamily="34" charset="0"/>
                <a:cs typeface="Arial" pitchFamily="34" charset="0"/>
              </a:rPr>
              <a:t>independently</a:t>
            </a:r>
            <a:endParaRPr lang="en-US" dirty="0">
              <a:solidFill>
                <a:schemeClr val="tx1"/>
              </a:solidFill>
              <a:latin typeface="Arial" pitchFamily="34" charset="0"/>
              <a:cs typeface="Arial" pitchFamily="34" charset="0"/>
            </a:endParaRPr>
          </a:p>
          <a:p>
            <a:r>
              <a:rPr lang="en-US" sz="2600" dirty="0" smtClean="0">
                <a:latin typeface="Arial" pitchFamily="34" charset="0"/>
                <a:cs typeface="Arial" pitchFamily="34" charset="0"/>
              </a:rPr>
              <a:t>Centered around a “</a:t>
            </a:r>
            <a:r>
              <a:rPr lang="en-US" sz="2600" b="1" dirty="0" smtClean="0">
                <a:latin typeface="Arial" pitchFamily="34" charset="0"/>
                <a:cs typeface="Arial" pitchFamily="34" charset="0"/>
              </a:rPr>
              <a:t>scaffolding</a:t>
            </a:r>
            <a:r>
              <a:rPr lang="en-US" sz="2600" dirty="0" smtClean="0">
                <a:latin typeface="Arial" pitchFamily="34" charset="0"/>
                <a:cs typeface="Arial" pitchFamily="34" charset="0"/>
              </a:rPr>
              <a:t> approach” </a:t>
            </a:r>
          </a:p>
          <a:p>
            <a:pPr lvl="1"/>
            <a:r>
              <a:rPr lang="en-US" dirty="0" smtClean="0">
                <a:solidFill>
                  <a:schemeClr val="tx1"/>
                </a:solidFill>
                <a:latin typeface="Arial" pitchFamily="34" charset="0"/>
                <a:cs typeface="Arial" pitchFamily="34" charset="0"/>
              </a:rPr>
              <a:t>“</a:t>
            </a:r>
            <a:r>
              <a:rPr lang="en-US" b="1" dirty="0">
                <a:solidFill>
                  <a:schemeClr val="tx1"/>
                </a:solidFill>
                <a:latin typeface="Arial" pitchFamily="34" charset="0"/>
                <a:cs typeface="Arial" pitchFamily="34" charset="0"/>
              </a:rPr>
              <a:t>Rewards</a:t>
            </a:r>
            <a:r>
              <a:rPr lang="en-US" dirty="0">
                <a:solidFill>
                  <a:schemeClr val="tx1"/>
                </a:solidFill>
                <a:latin typeface="Arial" pitchFamily="34" charset="0"/>
                <a:cs typeface="Arial" pitchFamily="34" charset="0"/>
              </a:rPr>
              <a:t>” make the pursuit more fun/challenging</a:t>
            </a:r>
          </a:p>
          <a:p>
            <a:endParaRPr lang="en-US" dirty="0">
              <a:latin typeface="Arial" pitchFamily="34" charset="0"/>
              <a:cs typeface="Arial" pitchFamily="34" charset="0"/>
            </a:endParaRPr>
          </a:p>
        </p:txBody>
      </p:sp>
      <p:sp>
        <p:nvSpPr>
          <p:cNvPr id="7" name="Title 1"/>
          <p:cNvSpPr>
            <a:spLocks noGrp="1"/>
          </p:cNvSpPr>
          <p:nvPr>
            <p:ph type="title"/>
          </p:nvPr>
        </p:nvSpPr>
        <p:spPr>
          <a:xfrm>
            <a:off x="457200" y="609600"/>
            <a:ext cx="8229600" cy="1066800"/>
          </a:xfrm>
        </p:spPr>
        <p:txBody>
          <a:bodyPr>
            <a:normAutofit fontScale="90000"/>
          </a:bodyPr>
          <a:lstStyle/>
          <a:p>
            <a:r>
              <a:rPr lang="en-US" dirty="0" smtClean="0">
                <a:latin typeface="Arial" pitchFamily="34" charset="0"/>
                <a:cs typeface="Arial" pitchFamily="34" charset="0"/>
              </a:rPr>
              <a:t>Problem: Promoting Spread while Maintaining Learning Objectives</a:t>
            </a:r>
            <a:endParaRPr lang="en-US" dirty="0">
              <a:latin typeface="Arial" pitchFamily="34" charset="0"/>
              <a:cs typeface="Arial"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8229600" y="6096000"/>
            <a:ext cx="914400" cy="921263"/>
          </a:xfrm>
          <a:prstGeom prst="rect">
            <a:avLst/>
          </a:prstGeom>
        </p:spPr>
      </p:pic>
    </p:spTree>
    <p:extLst>
      <p:ext uri="{BB962C8B-B14F-4D97-AF65-F5344CB8AC3E}">
        <p14:creationId xmlns:p14="http://schemas.microsoft.com/office/powerpoint/2010/main" xmlns="" val="833689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199"/>
            <a:ext cx="8229600" cy="762001"/>
          </a:xfrm>
        </p:spPr>
        <p:txBody>
          <a:bodyPr>
            <a:normAutofit fontScale="90000"/>
          </a:bodyPr>
          <a:lstStyle/>
          <a:p>
            <a:r>
              <a:rPr lang="en-US" dirty="0" smtClean="0">
                <a:latin typeface="Arial" pitchFamily="34" charset="0"/>
                <a:cs typeface="Arial" pitchFamily="34" charset="0"/>
              </a:rPr>
              <a:t>Solution: Wiring a Virtual “Economy”</a:t>
            </a:r>
            <a:endParaRPr lang="en-US" dirty="0">
              <a:latin typeface="Arial" pitchFamily="34" charset="0"/>
              <a:cs typeface="Arial" pitchFamily="34" charset="0"/>
            </a:endParaRPr>
          </a:p>
        </p:txBody>
      </p:sp>
      <p:pic>
        <p:nvPicPr>
          <p:cNvPr id="14" name="Picture 1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8229600" y="6096000"/>
            <a:ext cx="914400" cy="921263"/>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52400" y="1155481"/>
            <a:ext cx="8827655" cy="57609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8" name="Group 17"/>
          <p:cNvGrpSpPr/>
          <p:nvPr/>
        </p:nvGrpSpPr>
        <p:grpSpPr>
          <a:xfrm>
            <a:off x="0" y="3196186"/>
            <a:ext cx="2133600" cy="1303814"/>
            <a:chOff x="228600" y="4834011"/>
            <a:chExt cx="1828800" cy="1049561"/>
          </a:xfrm>
        </p:grpSpPr>
        <p:sp>
          <p:nvSpPr>
            <p:cNvPr id="19" name="TextBox 18"/>
            <p:cNvSpPr txBox="1"/>
            <p:nvPr/>
          </p:nvSpPr>
          <p:spPr>
            <a:xfrm>
              <a:off x="228600" y="4834011"/>
              <a:ext cx="1676400" cy="461665"/>
            </a:xfrm>
            <a:prstGeom prst="rect">
              <a:avLst/>
            </a:prstGeom>
            <a:noFill/>
          </p:spPr>
          <p:txBody>
            <a:bodyPr wrap="square" rtlCol="0">
              <a:spAutoFit/>
            </a:bodyPr>
            <a:lstStyle/>
            <a:p>
              <a:r>
                <a:rPr lang="en-US" sz="1200" b="1" dirty="0" smtClean="0">
                  <a:latin typeface="Arial" pitchFamily="34" charset="0"/>
                  <a:cs typeface="Arial" pitchFamily="34" charset="0"/>
                </a:rPr>
                <a:t>Legend:</a:t>
              </a:r>
            </a:p>
            <a:p>
              <a:endParaRPr lang="en-US" sz="1200" b="1" dirty="0">
                <a:latin typeface="Arial" pitchFamily="34" charset="0"/>
                <a:cs typeface="Arial" pitchFamily="34" charset="0"/>
              </a:endParaRPr>
            </a:p>
          </p:txBody>
        </p:sp>
        <p:sp>
          <p:nvSpPr>
            <p:cNvPr id="20" name="Rectangle 19"/>
            <p:cNvSpPr/>
            <p:nvPr/>
          </p:nvSpPr>
          <p:spPr>
            <a:xfrm>
              <a:off x="457200" y="5035974"/>
              <a:ext cx="228600" cy="152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1" name="Rectangle 20"/>
            <p:cNvSpPr/>
            <p:nvPr/>
          </p:nvSpPr>
          <p:spPr>
            <a:xfrm>
              <a:off x="457200" y="5243639"/>
              <a:ext cx="228600" cy="152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2" name="Rectangle 21"/>
            <p:cNvSpPr/>
            <p:nvPr/>
          </p:nvSpPr>
          <p:spPr>
            <a:xfrm>
              <a:off x="457200" y="5476857"/>
              <a:ext cx="228600" cy="152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3" name="Rectangle 22"/>
            <p:cNvSpPr/>
            <p:nvPr/>
          </p:nvSpPr>
          <p:spPr>
            <a:xfrm>
              <a:off x="457200" y="5715000"/>
              <a:ext cx="228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4" name="TextBox 23"/>
            <p:cNvSpPr txBox="1"/>
            <p:nvPr/>
          </p:nvSpPr>
          <p:spPr>
            <a:xfrm>
              <a:off x="685800" y="4989063"/>
              <a:ext cx="1371600" cy="369378"/>
            </a:xfrm>
            <a:prstGeom prst="rect">
              <a:avLst/>
            </a:prstGeom>
            <a:noFill/>
          </p:spPr>
          <p:txBody>
            <a:bodyPr wrap="square" rtlCol="0">
              <a:spAutoFit/>
            </a:bodyPr>
            <a:lstStyle/>
            <a:p>
              <a:r>
                <a:rPr lang="en-US" sz="1200" dirty="0" smtClean="0">
                  <a:latin typeface="Arial" pitchFamily="34" charset="0"/>
                  <a:cs typeface="Arial" pitchFamily="34" charset="0"/>
                </a:rPr>
                <a:t>Scaffolding Process</a:t>
              </a:r>
              <a:endParaRPr lang="en-US" sz="1200" dirty="0">
                <a:latin typeface="Arial" pitchFamily="34" charset="0"/>
                <a:cs typeface="Arial" pitchFamily="34" charset="0"/>
              </a:endParaRPr>
            </a:p>
          </p:txBody>
        </p:sp>
        <p:sp>
          <p:nvSpPr>
            <p:cNvPr id="25" name="TextBox 24"/>
            <p:cNvSpPr txBox="1"/>
            <p:nvPr/>
          </p:nvSpPr>
          <p:spPr>
            <a:xfrm>
              <a:off x="685800" y="5186733"/>
              <a:ext cx="1371600" cy="221627"/>
            </a:xfrm>
            <a:prstGeom prst="rect">
              <a:avLst/>
            </a:prstGeom>
            <a:noFill/>
          </p:spPr>
          <p:txBody>
            <a:bodyPr wrap="square" rtlCol="0">
              <a:spAutoFit/>
            </a:bodyPr>
            <a:lstStyle/>
            <a:p>
              <a:r>
                <a:rPr lang="en-US" sz="1200" dirty="0" smtClean="0">
                  <a:latin typeface="Arial" pitchFamily="34" charset="0"/>
                  <a:cs typeface="Arial" pitchFamily="34" charset="0"/>
                </a:rPr>
                <a:t>Learning Outcome</a:t>
              </a:r>
              <a:endParaRPr lang="en-US" sz="1200" dirty="0">
                <a:latin typeface="Arial" pitchFamily="34" charset="0"/>
                <a:cs typeface="Arial" pitchFamily="34" charset="0"/>
              </a:endParaRPr>
            </a:p>
          </p:txBody>
        </p:sp>
        <p:sp>
          <p:nvSpPr>
            <p:cNvPr id="26" name="TextBox 25"/>
            <p:cNvSpPr txBox="1"/>
            <p:nvPr/>
          </p:nvSpPr>
          <p:spPr>
            <a:xfrm>
              <a:off x="685800" y="5425690"/>
              <a:ext cx="1371600" cy="221627"/>
            </a:xfrm>
            <a:prstGeom prst="rect">
              <a:avLst/>
            </a:prstGeom>
            <a:noFill/>
          </p:spPr>
          <p:txBody>
            <a:bodyPr wrap="square" rtlCol="0">
              <a:spAutoFit/>
            </a:bodyPr>
            <a:lstStyle/>
            <a:p>
              <a:r>
                <a:rPr lang="en-US" sz="1200" dirty="0" smtClean="0">
                  <a:latin typeface="Arial" pitchFamily="34" charset="0"/>
                  <a:cs typeface="Arial" pitchFamily="34" charset="0"/>
                </a:rPr>
                <a:t>Economy Process</a:t>
              </a:r>
              <a:endParaRPr lang="en-US" sz="1200" dirty="0">
                <a:latin typeface="Arial" pitchFamily="34" charset="0"/>
                <a:cs typeface="Arial" pitchFamily="34" charset="0"/>
              </a:endParaRPr>
            </a:p>
          </p:txBody>
        </p:sp>
        <p:sp>
          <p:nvSpPr>
            <p:cNvPr id="27" name="TextBox 26"/>
            <p:cNvSpPr txBox="1"/>
            <p:nvPr/>
          </p:nvSpPr>
          <p:spPr>
            <a:xfrm>
              <a:off x="685800" y="5661945"/>
              <a:ext cx="1371600" cy="221627"/>
            </a:xfrm>
            <a:prstGeom prst="rect">
              <a:avLst/>
            </a:prstGeom>
            <a:noFill/>
          </p:spPr>
          <p:txBody>
            <a:bodyPr wrap="square" rtlCol="0">
              <a:spAutoFit/>
            </a:bodyPr>
            <a:lstStyle/>
            <a:p>
              <a:r>
                <a:rPr lang="en-US" sz="1200" dirty="0" smtClean="0">
                  <a:latin typeface="Arial" pitchFamily="34" charset="0"/>
                  <a:cs typeface="Arial" pitchFamily="34" charset="0"/>
                </a:rPr>
                <a:t>Economy Outcome</a:t>
              </a:r>
              <a:endParaRPr lang="en-US" sz="1200"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533400" y="1219200"/>
            <a:ext cx="5943600" cy="53674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6477000" y="3472929"/>
            <a:ext cx="2501787" cy="8599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1"/>
          <p:cNvSpPr>
            <a:spLocks noGrp="1"/>
          </p:cNvSpPr>
          <p:nvPr>
            <p:ph type="title"/>
          </p:nvPr>
        </p:nvSpPr>
        <p:spPr>
          <a:xfrm>
            <a:off x="457200" y="304800"/>
            <a:ext cx="8229600" cy="1066800"/>
          </a:xfrm>
        </p:spPr>
        <p:txBody>
          <a:bodyPr/>
          <a:lstStyle/>
          <a:p>
            <a:r>
              <a:rPr lang="en-US" dirty="0" smtClean="0">
                <a:latin typeface="Arial" pitchFamily="34" charset="0"/>
                <a:cs typeface="Arial" pitchFamily="34" charset="0"/>
              </a:rPr>
              <a:t>Experimental</a:t>
            </a:r>
            <a:r>
              <a:rPr lang="en-US" dirty="0" smtClean="0"/>
              <a:t> Design</a:t>
            </a:r>
            <a:endParaRPr lang="en-US" dirty="0"/>
          </a:p>
        </p:txBody>
      </p:sp>
      <p:pic>
        <p:nvPicPr>
          <p:cNvPr id="6" name="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8229600" y="6096000"/>
            <a:ext cx="914400" cy="92126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533400"/>
            <a:ext cx="8915400" cy="1066800"/>
          </a:xfrm>
        </p:spPr>
        <p:txBody>
          <a:bodyPr>
            <a:normAutofit fontScale="90000"/>
          </a:bodyPr>
          <a:lstStyle/>
          <a:p>
            <a:r>
              <a:rPr lang="en-US" dirty="0" smtClean="0">
                <a:latin typeface="Arial" pitchFamily="34" charset="0"/>
                <a:cs typeface="Arial" pitchFamily="34" charset="0"/>
              </a:rPr>
              <a:t>Methods: Intern Focus Group Discussions</a:t>
            </a:r>
            <a:endParaRPr lang="en-US" dirty="0">
              <a:latin typeface="Arial" pitchFamily="34" charset="0"/>
              <a:cs typeface="Arial" pitchFamily="34" charset="0"/>
            </a:endParaRPr>
          </a:p>
        </p:txBody>
      </p:sp>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343400" y="3243321"/>
            <a:ext cx="3359150" cy="350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457200" y="2119744"/>
            <a:ext cx="3657600" cy="3754874"/>
          </a:xfrm>
          <a:prstGeom prst="rect">
            <a:avLst/>
          </a:prstGeom>
          <a:noFill/>
        </p:spPr>
        <p:txBody>
          <a:bodyPr wrap="square" rtlCol="0">
            <a:spAutoFit/>
          </a:bodyPr>
          <a:lstStyle/>
          <a:p>
            <a:r>
              <a:rPr lang="en-US" sz="2800" b="1" dirty="0" smtClean="0">
                <a:latin typeface="Arial" pitchFamily="34" charset="0"/>
                <a:cs typeface="Arial" pitchFamily="34" charset="0"/>
              </a:rPr>
              <a:t>Desired</a:t>
            </a:r>
            <a:r>
              <a:rPr lang="en-US" sz="2800" dirty="0" smtClean="0">
                <a:latin typeface="Arial" pitchFamily="34" charset="0"/>
                <a:cs typeface="Arial" pitchFamily="34" charset="0"/>
              </a:rPr>
              <a:t>:</a:t>
            </a:r>
          </a:p>
          <a:p>
            <a:pPr marL="285750" indent="-285750">
              <a:buFont typeface="Arial" pitchFamily="34" charset="0"/>
              <a:buChar char="•"/>
            </a:pPr>
            <a:r>
              <a:rPr lang="en-US" sz="2400" dirty="0" smtClean="0">
                <a:latin typeface="Arial" pitchFamily="34" charset="0"/>
                <a:cs typeface="Arial" pitchFamily="34" charset="0"/>
              </a:rPr>
              <a:t>Tangible Rewards</a:t>
            </a:r>
          </a:p>
          <a:p>
            <a:pPr marL="285750" indent="-285750">
              <a:buFont typeface="Arial" pitchFamily="34" charset="0"/>
              <a:buChar char="•"/>
            </a:pPr>
            <a:r>
              <a:rPr lang="en-US" sz="2400" dirty="0" smtClean="0">
                <a:latin typeface="Arial" pitchFamily="34" charset="0"/>
                <a:cs typeface="Arial" pitchFamily="34" charset="0"/>
              </a:rPr>
              <a:t>Transferability</a:t>
            </a:r>
          </a:p>
          <a:p>
            <a:pPr marL="285750" indent="-285750">
              <a:buFont typeface="Arial" pitchFamily="34" charset="0"/>
              <a:buChar char="•"/>
            </a:pPr>
            <a:r>
              <a:rPr lang="en-US" sz="2400" dirty="0" smtClean="0">
                <a:latin typeface="Arial" pitchFamily="34" charset="0"/>
                <a:cs typeface="Arial" pitchFamily="34" charset="0"/>
              </a:rPr>
              <a:t>Challenges</a:t>
            </a:r>
          </a:p>
          <a:p>
            <a:pPr marL="285750" indent="-285750">
              <a:buFont typeface="Arial" pitchFamily="34" charset="0"/>
              <a:buChar char="•"/>
            </a:pPr>
            <a:r>
              <a:rPr lang="en-US" sz="2400" dirty="0" smtClean="0">
                <a:latin typeface="Arial" pitchFamily="34" charset="0"/>
                <a:cs typeface="Arial" pitchFamily="34" charset="0"/>
              </a:rPr>
              <a:t>Group Competition</a:t>
            </a:r>
          </a:p>
          <a:p>
            <a:pPr marL="285750" indent="-285750">
              <a:buFont typeface="Arial" pitchFamily="34" charset="0"/>
              <a:buChar char="•"/>
            </a:pPr>
            <a:r>
              <a:rPr lang="en-US" sz="2400" dirty="0" smtClean="0">
                <a:latin typeface="Arial" pitchFamily="34" charset="0"/>
                <a:cs typeface="Arial" pitchFamily="34" charset="0"/>
              </a:rPr>
              <a:t>Publication of Progress</a:t>
            </a:r>
          </a:p>
          <a:p>
            <a:pPr marL="285750" indent="-285750">
              <a:buFont typeface="Arial" pitchFamily="34" charset="0"/>
              <a:buChar char="•"/>
            </a:pPr>
            <a:r>
              <a:rPr lang="en-US" sz="2400" dirty="0" smtClean="0">
                <a:latin typeface="Arial" pitchFamily="34" charset="0"/>
                <a:cs typeface="Arial" pitchFamily="34" charset="0"/>
              </a:rPr>
              <a:t>Power/Responsibility</a:t>
            </a:r>
          </a:p>
          <a:p>
            <a:pPr marL="285750" indent="-285750">
              <a:buFont typeface="Arial" pitchFamily="34" charset="0"/>
              <a:buChar char="•"/>
            </a:pPr>
            <a:r>
              <a:rPr lang="en-US" sz="2400" dirty="0" smtClean="0">
                <a:latin typeface="Arial" pitchFamily="34" charset="0"/>
                <a:cs typeface="Arial" pitchFamily="34" charset="0"/>
              </a:rPr>
              <a:t>Engaging Software</a:t>
            </a:r>
          </a:p>
          <a:p>
            <a:pPr marL="285750" indent="-285750">
              <a:buFont typeface="Arial" pitchFamily="34" charset="0"/>
              <a:buChar char="•"/>
            </a:pPr>
            <a:r>
              <a:rPr lang="en-US" sz="2400" dirty="0" err="1" smtClean="0">
                <a:latin typeface="Arial" pitchFamily="34" charset="0"/>
                <a:cs typeface="Arial" pitchFamily="34" charset="0"/>
              </a:rPr>
              <a:t>Unlockable</a:t>
            </a:r>
            <a:r>
              <a:rPr lang="en-US" sz="2400" dirty="0" smtClean="0">
                <a:latin typeface="Arial" pitchFamily="34" charset="0"/>
                <a:cs typeface="Arial" pitchFamily="34" charset="0"/>
              </a:rPr>
              <a:t> Items</a:t>
            </a:r>
          </a:p>
          <a:p>
            <a:pPr marL="285750" indent="-285750">
              <a:buFont typeface="Arial" pitchFamily="34" charset="0"/>
              <a:buChar char="•"/>
            </a:pPr>
            <a:endParaRPr lang="en-US" dirty="0" smtClean="0">
              <a:latin typeface="Arial" pitchFamily="34" charset="0"/>
              <a:cs typeface="Arial" pitchFamily="34"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229600" y="6096000"/>
            <a:ext cx="914400" cy="921263"/>
          </a:xfrm>
          <a:prstGeom prst="rect">
            <a:avLst/>
          </a:prstGeom>
        </p:spPr>
      </p:pic>
      <p:pic>
        <p:nvPicPr>
          <p:cNvPr id="5122" name="Picture 2"/>
          <p:cNvPicPr>
            <a:picLocks noGrp="1" noChangeAspect="1" noChangeArrowheads="1"/>
          </p:cNvPicPr>
          <p:nvPr>
            <p:ph idx="1"/>
          </p:nvPr>
        </p:nvPicPr>
        <p:blipFill>
          <a:blip r:embed="rId4" cstate="email">
            <a:extLst>
              <a:ext uri="{28A0092B-C50C-407E-A947-70E740481C1C}">
                <a14:useLocalDpi xmlns:a14="http://schemas.microsoft.com/office/drawing/2010/main" xmlns=""/>
              </a:ext>
            </a:extLst>
          </a:blip>
          <a:srcRect/>
          <a:stretch>
            <a:fillRect/>
          </a:stretch>
        </p:blipFill>
        <p:spPr bwMode="auto">
          <a:xfrm>
            <a:off x="6172200" y="1524000"/>
            <a:ext cx="2810500" cy="21033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52400" y="1155481"/>
            <a:ext cx="8827655" cy="57609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1"/>
          <p:cNvSpPr>
            <a:spLocks noGrp="1"/>
          </p:cNvSpPr>
          <p:nvPr>
            <p:ph type="title"/>
          </p:nvPr>
        </p:nvSpPr>
        <p:spPr>
          <a:xfrm>
            <a:off x="800100" y="381000"/>
            <a:ext cx="7886700" cy="774481"/>
          </a:xfrm>
        </p:spPr>
        <p:txBody>
          <a:bodyPr>
            <a:normAutofit/>
          </a:bodyPr>
          <a:lstStyle/>
          <a:p>
            <a:r>
              <a:rPr lang="en-US" dirty="0" smtClean="0">
                <a:latin typeface="Arial" pitchFamily="34" charset="0"/>
                <a:cs typeface="Arial" pitchFamily="34" charset="0"/>
              </a:rPr>
              <a:t>Structure: Flow</a:t>
            </a:r>
            <a:endParaRPr lang="en-US" dirty="0">
              <a:latin typeface="Arial" pitchFamily="34" charset="0"/>
              <a:cs typeface="Arial" pitchFamily="34" charset="0"/>
            </a:endParaRPr>
          </a:p>
        </p:txBody>
      </p:sp>
      <p:grpSp>
        <p:nvGrpSpPr>
          <p:cNvPr id="5" name="Group 4"/>
          <p:cNvGrpSpPr/>
          <p:nvPr/>
        </p:nvGrpSpPr>
        <p:grpSpPr>
          <a:xfrm>
            <a:off x="0" y="3196186"/>
            <a:ext cx="2133600" cy="1303814"/>
            <a:chOff x="228600" y="4834011"/>
            <a:chExt cx="1828800" cy="1049561"/>
          </a:xfrm>
        </p:grpSpPr>
        <p:sp>
          <p:nvSpPr>
            <p:cNvPr id="6" name="TextBox 5"/>
            <p:cNvSpPr txBox="1"/>
            <p:nvPr/>
          </p:nvSpPr>
          <p:spPr>
            <a:xfrm>
              <a:off x="228600" y="4834011"/>
              <a:ext cx="1676400" cy="461665"/>
            </a:xfrm>
            <a:prstGeom prst="rect">
              <a:avLst/>
            </a:prstGeom>
            <a:noFill/>
          </p:spPr>
          <p:txBody>
            <a:bodyPr wrap="square" rtlCol="0">
              <a:spAutoFit/>
            </a:bodyPr>
            <a:lstStyle/>
            <a:p>
              <a:r>
                <a:rPr lang="en-US" sz="1200" b="1" dirty="0" smtClean="0">
                  <a:latin typeface="Arial" pitchFamily="34" charset="0"/>
                  <a:cs typeface="Arial" pitchFamily="34" charset="0"/>
                </a:rPr>
                <a:t>Legend:</a:t>
              </a:r>
            </a:p>
            <a:p>
              <a:endParaRPr lang="en-US" sz="1200" b="1" dirty="0">
                <a:latin typeface="Arial" pitchFamily="34" charset="0"/>
                <a:cs typeface="Arial" pitchFamily="34" charset="0"/>
              </a:endParaRPr>
            </a:p>
          </p:txBody>
        </p:sp>
        <p:sp>
          <p:nvSpPr>
            <p:cNvPr id="7" name="Rectangle 6"/>
            <p:cNvSpPr/>
            <p:nvPr/>
          </p:nvSpPr>
          <p:spPr>
            <a:xfrm>
              <a:off x="457200" y="5035974"/>
              <a:ext cx="228600" cy="152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8" name="Rectangle 7"/>
            <p:cNvSpPr/>
            <p:nvPr/>
          </p:nvSpPr>
          <p:spPr>
            <a:xfrm>
              <a:off x="457200" y="5243639"/>
              <a:ext cx="228600" cy="152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9" name="Rectangle 8"/>
            <p:cNvSpPr/>
            <p:nvPr/>
          </p:nvSpPr>
          <p:spPr>
            <a:xfrm>
              <a:off x="457200" y="5476857"/>
              <a:ext cx="228600" cy="152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Rectangle 9"/>
            <p:cNvSpPr/>
            <p:nvPr/>
          </p:nvSpPr>
          <p:spPr>
            <a:xfrm>
              <a:off x="457200" y="5715000"/>
              <a:ext cx="228600"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TextBox 10"/>
            <p:cNvSpPr txBox="1"/>
            <p:nvPr/>
          </p:nvSpPr>
          <p:spPr>
            <a:xfrm>
              <a:off x="685800" y="4989063"/>
              <a:ext cx="1371600" cy="369378"/>
            </a:xfrm>
            <a:prstGeom prst="rect">
              <a:avLst/>
            </a:prstGeom>
            <a:noFill/>
          </p:spPr>
          <p:txBody>
            <a:bodyPr wrap="square" rtlCol="0">
              <a:spAutoFit/>
            </a:bodyPr>
            <a:lstStyle/>
            <a:p>
              <a:r>
                <a:rPr lang="en-US" sz="1200" dirty="0" smtClean="0">
                  <a:latin typeface="Arial" pitchFamily="34" charset="0"/>
                  <a:cs typeface="Arial" pitchFamily="34" charset="0"/>
                </a:rPr>
                <a:t>Scaffolding Process</a:t>
              </a:r>
              <a:endParaRPr lang="en-US" sz="1200" dirty="0">
                <a:latin typeface="Arial" pitchFamily="34" charset="0"/>
                <a:cs typeface="Arial" pitchFamily="34" charset="0"/>
              </a:endParaRPr>
            </a:p>
          </p:txBody>
        </p:sp>
        <p:sp>
          <p:nvSpPr>
            <p:cNvPr id="12" name="TextBox 11"/>
            <p:cNvSpPr txBox="1"/>
            <p:nvPr/>
          </p:nvSpPr>
          <p:spPr>
            <a:xfrm>
              <a:off x="685800" y="5186733"/>
              <a:ext cx="1371600" cy="221627"/>
            </a:xfrm>
            <a:prstGeom prst="rect">
              <a:avLst/>
            </a:prstGeom>
            <a:noFill/>
          </p:spPr>
          <p:txBody>
            <a:bodyPr wrap="square" rtlCol="0">
              <a:spAutoFit/>
            </a:bodyPr>
            <a:lstStyle/>
            <a:p>
              <a:r>
                <a:rPr lang="en-US" sz="1200" dirty="0" smtClean="0">
                  <a:latin typeface="Arial" pitchFamily="34" charset="0"/>
                  <a:cs typeface="Arial" pitchFamily="34" charset="0"/>
                </a:rPr>
                <a:t>Learning Outcome</a:t>
              </a:r>
              <a:endParaRPr lang="en-US" sz="1200" dirty="0">
                <a:latin typeface="Arial" pitchFamily="34" charset="0"/>
                <a:cs typeface="Arial" pitchFamily="34" charset="0"/>
              </a:endParaRPr>
            </a:p>
          </p:txBody>
        </p:sp>
        <p:sp>
          <p:nvSpPr>
            <p:cNvPr id="13" name="TextBox 12"/>
            <p:cNvSpPr txBox="1"/>
            <p:nvPr/>
          </p:nvSpPr>
          <p:spPr>
            <a:xfrm>
              <a:off x="685800" y="5425690"/>
              <a:ext cx="1371600" cy="221627"/>
            </a:xfrm>
            <a:prstGeom prst="rect">
              <a:avLst/>
            </a:prstGeom>
            <a:noFill/>
          </p:spPr>
          <p:txBody>
            <a:bodyPr wrap="square" rtlCol="0">
              <a:spAutoFit/>
            </a:bodyPr>
            <a:lstStyle/>
            <a:p>
              <a:r>
                <a:rPr lang="en-US" sz="1200" dirty="0" smtClean="0">
                  <a:latin typeface="Arial" pitchFamily="34" charset="0"/>
                  <a:cs typeface="Arial" pitchFamily="34" charset="0"/>
                </a:rPr>
                <a:t>Economy Process</a:t>
              </a:r>
              <a:endParaRPr lang="en-US" sz="1200" dirty="0">
                <a:latin typeface="Arial" pitchFamily="34" charset="0"/>
                <a:cs typeface="Arial" pitchFamily="34" charset="0"/>
              </a:endParaRPr>
            </a:p>
          </p:txBody>
        </p:sp>
        <p:sp>
          <p:nvSpPr>
            <p:cNvPr id="14" name="TextBox 13"/>
            <p:cNvSpPr txBox="1"/>
            <p:nvPr/>
          </p:nvSpPr>
          <p:spPr>
            <a:xfrm>
              <a:off x="685800" y="5661945"/>
              <a:ext cx="1371600" cy="221627"/>
            </a:xfrm>
            <a:prstGeom prst="rect">
              <a:avLst/>
            </a:prstGeom>
            <a:noFill/>
          </p:spPr>
          <p:txBody>
            <a:bodyPr wrap="square" rtlCol="0">
              <a:spAutoFit/>
            </a:bodyPr>
            <a:lstStyle/>
            <a:p>
              <a:r>
                <a:rPr lang="en-US" sz="1200" dirty="0" smtClean="0">
                  <a:latin typeface="Arial" pitchFamily="34" charset="0"/>
                  <a:cs typeface="Arial" pitchFamily="34" charset="0"/>
                </a:rPr>
                <a:t>Economy Outcome</a:t>
              </a:r>
              <a:endParaRPr lang="en-US" sz="1200" dirty="0">
                <a:latin typeface="Arial" pitchFamily="34" charset="0"/>
                <a:cs typeface="Arial" pitchFamily="34" charset="0"/>
              </a:endParaRPr>
            </a:p>
          </p:txBody>
        </p:sp>
      </p:grpSp>
      <p:pic>
        <p:nvPicPr>
          <p:cNvPr id="16" name="Picture 1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229600" y="6096000"/>
            <a:ext cx="914400" cy="921263"/>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356</TotalTime>
  <Words>466</Words>
  <Application>Microsoft Office PowerPoint</Application>
  <PresentationFormat>On-screen Show (4:3)</PresentationFormat>
  <Paragraphs>125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Urban</vt:lpstr>
      <vt:lpstr>The Wiring Underneath: Developing an Interactive “Economy” in Youth Environmental Education Software  Presenter: James Vancel Space Grant Mentor: Barron J. Orr, PhD Space Grant Symposium, University of Arizona April 21, 2012  Special Acknowledgments: Kristin Wisneski, Nicholas Knutson, Irene Liang </vt:lpstr>
      <vt:lpstr>Context: Economy in Society</vt:lpstr>
      <vt:lpstr>Background: Existing Virtual Worlds</vt:lpstr>
      <vt:lpstr>Problem: Promoting Spread while Maintaining Learning Objectives</vt:lpstr>
      <vt:lpstr>Problem: Promoting Spread while Maintaining Learning Objectives</vt:lpstr>
      <vt:lpstr>Solution: Wiring a Virtual “Economy”</vt:lpstr>
      <vt:lpstr>Experimental Design</vt:lpstr>
      <vt:lpstr>Methods: Intern Focus Group Discussions</vt:lpstr>
      <vt:lpstr>Structure: Flow</vt:lpstr>
      <vt:lpstr>Structure: Financial System</vt:lpstr>
      <vt:lpstr>Badges for Self-Assessment</vt:lpstr>
      <vt:lpstr>Results: Group-Focused Approach</vt:lpstr>
      <vt:lpstr>Conclusions</vt:lpstr>
      <vt:lpstr>Conclusions</vt:lpstr>
      <vt:lpstr>Acknowledgments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Vancel</dc:creator>
  <cp:lastModifiedBy>James Vancel</cp:lastModifiedBy>
  <cp:revision>57</cp:revision>
  <dcterms:created xsi:type="dcterms:W3CDTF">2012-04-10T05:07:11Z</dcterms:created>
  <dcterms:modified xsi:type="dcterms:W3CDTF">2012-04-12T04:48:54Z</dcterms:modified>
</cp:coreProperties>
</file>